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tags/tag2.xml" ContentType="application/vnd.openxmlformats-officedocument.presentationml.tags+xml"/>
  <Override PartName="/ppt/notesSlides/notesSlide16.xml" ContentType="application/vnd.openxmlformats-officedocument.presentationml.notesSlide+xml"/>
  <Override PartName="/ppt/tags/tag3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4.xml" ContentType="application/vnd.openxmlformats-officedocument.presentationml.tags+xml"/>
  <Override PartName="/ppt/notesSlides/notesSlide24.xml" ContentType="application/vnd.openxmlformats-officedocument.presentationml.notesSlide+xml"/>
  <Override PartName="/ppt/tags/tag5.xml" ContentType="application/vnd.openxmlformats-officedocument.presentationml.tags+xml"/>
  <Override PartName="/ppt/notesSlides/notesSlide25.xml" ContentType="application/vnd.openxmlformats-officedocument.presentationml.notesSlide+xml"/>
  <Override PartName="/ppt/tags/tag6.xml" ContentType="application/vnd.openxmlformats-officedocument.presentationml.tags+xml"/>
  <Override PartName="/ppt/notesSlides/notesSlide26.xml" ContentType="application/vnd.openxmlformats-officedocument.presentationml.notesSlide+xml"/>
  <Override PartName="/ppt/tags/tag7.xml" ContentType="application/vnd.openxmlformats-officedocument.presentationml.tags+xml"/>
  <Override PartName="/ppt/notesSlides/notesSlide27.xml" ContentType="application/vnd.openxmlformats-officedocument.presentationml.notesSlide+xml"/>
  <Override PartName="/ppt/tags/tag8.xml" ContentType="application/vnd.openxmlformats-officedocument.presentationml.tags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tags/tag9.xml" ContentType="application/vnd.openxmlformats-officedocument.presentationml.tags+xml"/>
  <Override PartName="/ppt/notesSlides/notesSlide45.xml" ContentType="application/vnd.openxmlformats-officedocument.presentationml.notesSlide+xml"/>
  <Override PartName="/ppt/tags/tag10.xml" ContentType="application/vnd.openxmlformats-officedocument.presentationml.tags+xml"/>
  <Override PartName="/ppt/notesSlides/notesSlide46.xml" ContentType="application/vnd.openxmlformats-officedocument.presentationml.notesSlide+xml"/>
  <Override PartName="/ppt/tags/tag11.xml" ContentType="application/vnd.openxmlformats-officedocument.presentationml.tags+xml"/>
  <Override PartName="/ppt/notesSlides/notesSlide47.xml" ContentType="application/vnd.openxmlformats-officedocument.presentationml.notesSlide+xml"/>
  <Override PartName="/ppt/tags/tag12.xml" ContentType="application/vnd.openxmlformats-officedocument.presentationml.tags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tags/tag13.xml" ContentType="application/vnd.openxmlformats-officedocument.presentationml.tags+xml"/>
  <Override PartName="/ppt/notesSlides/notesSlide55.xml" ContentType="application/vnd.openxmlformats-officedocument.presentationml.notesSlide+xml"/>
  <Override PartName="/ppt/tags/tag14.xml" ContentType="application/vnd.openxmlformats-officedocument.presentationml.tags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8"/>
  </p:notesMasterIdLst>
  <p:sldIdLst>
    <p:sldId id="256" r:id="rId2"/>
    <p:sldId id="257" r:id="rId3"/>
    <p:sldId id="258" r:id="rId4"/>
    <p:sldId id="302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306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307" r:id="rId22"/>
    <p:sldId id="322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300" r:id="rId31"/>
    <p:sldId id="301" r:id="rId32"/>
    <p:sldId id="305" r:id="rId33"/>
    <p:sldId id="303" r:id="rId34"/>
    <p:sldId id="304" r:id="rId35"/>
    <p:sldId id="281" r:id="rId36"/>
    <p:sldId id="282" r:id="rId37"/>
    <p:sldId id="283" r:id="rId38"/>
    <p:sldId id="321" r:id="rId39"/>
    <p:sldId id="308" r:id="rId40"/>
    <p:sldId id="309" r:id="rId41"/>
    <p:sldId id="311" r:id="rId42"/>
    <p:sldId id="313" r:id="rId43"/>
    <p:sldId id="310" r:id="rId44"/>
    <p:sldId id="312" r:id="rId45"/>
    <p:sldId id="284" r:id="rId46"/>
    <p:sldId id="285" r:id="rId47"/>
    <p:sldId id="314" r:id="rId48"/>
    <p:sldId id="316" r:id="rId49"/>
    <p:sldId id="286" r:id="rId50"/>
    <p:sldId id="287" r:id="rId51"/>
    <p:sldId id="288" r:id="rId52"/>
    <p:sldId id="289" r:id="rId53"/>
    <p:sldId id="290" r:id="rId54"/>
    <p:sldId id="291" r:id="rId55"/>
    <p:sldId id="317" r:id="rId56"/>
    <p:sldId id="318" r:id="rId57"/>
    <p:sldId id="320" r:id="rId58"/>
    <p:sldId id="315" r:id="rId59"/>
    <p:sldId id="292" r:id="rId60"/>
    <p:sldId id="293" r:id="rId61"/>
    <p:sldId id="294" r:id="rId62"/>
    <p:sldId id="295" r:id="rId63"/>
    <p:sldId id="296" r:id="rId64"/>
    <p:sldId id="297" r:id="rId65"/>
    <p:sldId id="298" r:id="rId66"/>
    <p:sldId id="299" r:id="rId6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16"/>
    <p:restoredTop sz="88349" autoAdjust="0"/>
  </p:normalViewPr>
  <p:slideViewPr>
    <p:cSldViewPr>
      <p:cViewPr varScale="1">
        <p:scale>
          <a:sx n="87" d="100"/>
          <a:sy n="87" d="100"/>
        </p:scale>
        <p:origin x="1280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A935759-96F7-4396-B4D7-9667E370A01C}" type="datetimeFigureOut">
              <a:rPr lang="en-US"/>
              <a:pPr>
                <a:defRPr/>
              </a:pPr>
              <a:t>3/16/2021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4A55686F-80EF-4FE5-98B5-623148FCB43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60191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52AD093-0974-48B2-B1BE-62DA11DD8E40}" type="slidenum">
              <a:rPr lang="en-US" altLang="en-US">
                <a:latin typeface="Calibri" panose="020F0502020204030204" pitchFamily="34" charset="0"/>
              </a:rPr>
              <a:pPr eaLnBrk="1" hangingPunct="1"/>
              <a:t>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484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44EAC19-B313-41BB-8EED-0294A74EF46F}" type="slidenum">
              <a:rPr lang="en-CA" altLang="en-US">
                <a:latin typeface="Calibri" panose="020F0502020204030204" pitchFamily="34" charset="0"/>
              </a:rPr>
              <a:pPr eaLnBrk="1" hangingPunct="1"/>
              <a:t>10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55174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A758F30B-C148-4B2C-94AD-8E7CDFC6FE0A}" type="slidenum">
              <a:rPr lang="en-CA" altLang="en-US">
                <a:latin typeface="Calibri" panose="020F0502020204030204" pitchFamily="34" charset="0"/>
              </a:rPr>
              <a:pPr eaLnBrk="1" hangingPunct="1"/>
              <a:t>11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5368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A758F30B-C148-4B2C-94AD-8E7CDFC6FE0A}" type="slidenum">
              <a:rPr lang="en-CA" altLang="en-US">
                <a:latin typeface="Calibri" panose="020F0502020204030204" pitchFamily="34" charset="0"/>
              </a:rPr>
              <a:pPr eaLnBrk="1" hangingPunct="1"/>
              <a:t>12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095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E448B93-CCF1-47D7-B3B4-36A4C9F26433}" type="slidenum">
              <a:rPr lang="en-CA" altLang="en-US">
                <a:latin typeface="Calibri" panose="020F0502020204030204" pitchFamily="34" charset="0"/>
              </a:rPr>
              <a:pPr eaLnBrk="1" hangingPunct="1"/>
              <a:t>13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7760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06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BA17762-D1E5-46F3-B675-7D5CE005EC69}" type="slidenum">
              <a:rPr lang="en-CA" altLang="en-US">
                <a:latin typeface="Calibri" panose="020F0502020204030204" pitchFamily="34" charset="0"/>
              </a:rPr>
              <a:pPr eaLnBrk="1" hangingPunct="1"/>
              <a:t>14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8098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B59C57C-8C91-4291-B1AE-AC85715758CD}" type="slidenum">
              <a:rPr lang="en-CA" altLang="en-US">
                <a:latin typeface="Calibri" panose="020F0502020204030204" pitchFamily="34" charset="0"/>
              </a:rPr>
              <a:pPr eaLnBrk="1" hangingPunct="1"/>
              <a:t>15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5630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27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270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1BE955F-F78F-4DBF-AFE7-DBDC8998C684}" type="slidenum">
              <a:rPr lang="en-CA" altLang="en-US">
                <a:latin typeface="Calibri" panose="020F0502020204030204" pitchFamily="34" charset="0"/>
              </a:rPr>
              <a:pPr eaLnBrk="1" hangingPunct="1"/>
              <a:t>16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7453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DE6147D-5768-4432-8FA6-C3281B570D01}" type="slidenum">
              <a:rPr lang="en-CA" altLang="en-US">
                <a:latin typeface="Calibri" panose="020F0502020204030204" pitchFamily="34" charset="0"/>
              </a:rPr>
              <a:pPr eaLnBrk="1" hangingPunct="1"/>
              <a:t>17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3710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避免跟宣告</a:t>
            </a:r>
            <a:r>
              <a:rPr lang="en-US" altLang="zh-CN" dirty="0"/>
              <a:t> function </a:t>
            </a:r>
            <a:r>
              <a:rPr lang="zh-CN" altLang="en-US" dirty="0"/>
              <a:t>混淆</a:t>
            </a:r>
            <a:endParaRPr lang="en-US" altLang="en-US" dirty="0"/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9B0747A-F2EE-4B5E-B95A-1FBD56BDA4C1}" type="slidenum">
              <a:rPr lang="en-CA" altLang="en-US">
                <a:latin typeface="Calibri" panose="020F0502020204030204" pitchFamily="34" charset="0"/>
              </a:rPr>
              <a:pPr eaLnBrk="1" hangingPunct="1"/>
              <a:t>18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703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下一頁有範例</a:t>
            </a:r>
            <a:endParaRPr lang="en-US" altLang="en-US" dirty="0"/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2242DED-826D-4A92-ADAC-8ED6439037DC}" type="slidenum">
              <a:rPr lang="en-CA" altLang="en-US">
                <a:latin typeface="Calibri" panose="020F0502020204030204" pitchFamily="34" charset="0"/>
              </a:rPr>
              <a:pPr eaLnBrk="1" hangingPunct="1"/>
              <a:t>19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049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B77F1AF-0F66-4C21-A61A-69101F377FEB}" type="slidenum">
              <a:rPr lang="en-CA" altLang="en-US">
                <a:latin typeface="Calibri" panose="020F0502020204030204" pitchFamily="34" charset="0"/>
              </a:rPr>
              <a:pPr eaLnBrk="1" hangingPunct="1"/>
              <a:t>2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0663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回去看</a:t>
            </a:r>
            <a:r>
              <a:rPr lang="en-US" altLang="zh-CN" dirty="0"/>
              <a:t> gage 16</a:t>
            </a:r>
            <a:endParaRPr lang="en-US" altLang="en-US" dirty="0"/>
          </a:p>
        </p:txBody>
      </p:sp>
      <p:sp>
        <p:nvSpPr>
          <p:cNvPr id="7680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9065F85-150D-40BF-A001-0E242A19F513}" type="slidenum">
              <a:rPr lang="en-CA" altLang="en-US">
                <a:latin typeface="Calibri" panose="020F0502020204030204" pitchFamily="34" charset="0"/>
              </a:rPr>
              <a:pPr eaLnBrk="1" hangingPunct="1"/>
              <a:t>20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6833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EAA6868-FEA8-4D08-880C-B0ED3989B6AC}" type="slidenum">
              <a:rPr lang="en-CA" altLang="en-US">
                <a:latin typeface="Calibri" panose="020F0502020204030204" pitchFamily="34" charset="0"/>
              </a:rPr>
              <a:pPr eaLnBrk="1" hangingPunct="1"/>
              <a:t>21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1788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會幫你自動產生一個</a:t>
            </a:r>
            <a:r>
              <a:rPr lang="en-US" altLang="zh-CN" dirty="0"/>
              <a:t> constructor</a:t>
            </a:r>
            <a:r>
              <a:rPr lang="zh-CN" altLang="en-US" dirty="0"/>
              <a:t>，如果你都沒定義的話</a:t>
            </a:r>
            <a:endParaRPr lang="en-US" altLang="en-US" dirty="0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EAA6868-FEA8-4D08-880C-B0ED3989B6AC}" type="slidenum">
              <a:rPr lang="en-CA" altLang="en-US">
                <a:latin typeface="Calibri" panose="020F0502020204030204" pitchFamily="34" charset="0"/>
              </a:rPr>
              <a:pPr eaLnBrk="1" hangingPunct="1"/>
              <a:t>23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3139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88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物件裡面可以有物件，初始化的時候，也可以使用</a:t>
            </a:r>
            <a:r>
              <a:rPr lang="en-US" altLang="zh-CN"/>
              <a:t> </a:t>
            </a:r>
            <a:r>
              <a:rPr lang="en-US" altLang="en-US" sz="1200"/>
              <a:t>Initialization Section</a:t>
            </a:r>
            <a:endParaRPr lang="en-US" altLang="en-US" dirty="0"/>
          </a:p>
        </p:txBody>
      </p:sp>
      <p:sp>
        <p:nvSpPr>
          <p:cNvPr id="7885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AE8BF1C8-144C-484B-9E14-14DC4C12AA68}" type="slidenum">
              <a:rPr lang="en-CA" altLang="en-US">
                <a:latin typeface="Calibri" panose="020F0502020204030204" pitchFamily="34" charset="0"/>
              </a:rPr>
              <a:pPr eaLnBrk="1" hangingPunct="1"/>
              <a:t>24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9873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先宣告日期的</a:t>
            </a:r>
            <a:r>
              <a:rPr lang="en-US" altLang="zh-CN" dirty="0"/>
              <a:t>class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dirty="0"/>
              <a:t>Private </a:t>
            </a:r>
            <a:r>
              <a:rPr lang="zh-CN" altLang="en-US" dirty="0"/>
              <a:t>裡頭有一個</a:t>
            </a:r>
            <a:r>
              <a:rPr lang="en-US" altLang="zh-CN" dirty="0"/>
              <a:t> function </a:t>
            </a:r>
            <a:r>
              <a:rPr lang="zh-CN" altLang="en-US" dirty="0"/>
              <a:t>在測試這個日期是否</a:t>
            </a:r>
            <a:r>
              <a:rPr lang="zh-TW" altLang="en-US" dirty="0"/>
              <a:t>正確，</a:t>
            </a:r>
            <a:r>
              <a:rPr lang="en-US" altLang="zh-TW" dirty="0" err="1"/>
              <a:t>testDate</a:t>
            </a:r>
            <a:r>
              <a:rPr lang="en-US" altLang="zh-TW" dirty="0"/>
              <a:t>()</a:t>
            </a:r>
            <a:endParaRPr lang="en-US" altLang="en-US" dirty="0"/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D4B4CF0-CFDE-4C23-8123-7761197C381B}" type="slidenum">
              <a:rPr lang="en-CA" altLang="en-US">
                <a:latin typeface="Calibri" panose="020F0502020204030204" pitchFamily="34" charset="0"/>
              </a:rPr>
              <a:pPr eaLnBrk="1" hangingPunct="1"/>
              <a:t>25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1065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08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在宣告假日的</a:t>
            </a:r>
            <a:r>
              <a:rPr lang="en-US" altLang="zh-CN" dirty="0"/>
              <a:t>class</a:t>
            </a:r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裡面有用到</a:t>
            </a:r>
            <a:r>
              <a:rPr lang="en-US" altLang="zh-CN" dirty="0"/>
              <a:t>date</a:t>
            </a:r>
          </a:p>
          <a:p>
            <a:pPr eaLnBrk="1" hangingPunct="1">
              <a:spcBef>
                <a:spcPct val="0"/>
              </a:spcBef>
            </a:pPr>
            <a:r>
              <a:rPr lang="en-US" altLang="zh-CN" dirty="0" err="1"/>
              <a:t>parkingEnforcement</a:t>
            </a:r>
            <a:r>
              <a:rPr lang="zh-TW" altLang="en-US" dirty="0"/>
              <a:t> 表示停車的規定是否會嚴格執行</a:t>
            </a:r>
            <a:endParaRPr lang="en-US" altLang="en-US" dirty="0"/>
          </a:p>
        </p:txBody>
      </p:sp>
      <p:sp>
        <p:nvSpPr>
          <p:cNvPr id="8090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06C81F9-6D5B-4A21-A4BF-E3927A9AFA25}" type="slidenum">
              <a:rPr lang="en-CA" altLang="en-US">
                <a:latin typeface="Calibri" panose="020F0502020204030204" pitchFamily="34" charset="0"/>
              </a:rPr>
              <a:pPr eaLnBrk="1" hangingPunct="1"/>
              <a:t>26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2929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2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EA1B625-165E-4DA9-8636-3A9AC35C1CFA}" type="slidenum">
              <a:rPr lang="en-CA" altLang="en-US">
                <a:latin typeface="Calibri" panose="020F0502020204030204" pitchFamily="34" charset="0"/>
              </a:rPr>
              <a:pPr eaLnBrk="1" hangingPunct="1"/>
              <a:t>27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9649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294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4C754AC-1DCD-462D-B043-F77A8EDD5220}" type="slidenum">
              <a:rPr lang="en-CA" altLang="en-US">
                <a:latin typeface="Calibri" panose="020F0502020204030204" pitchFamily="34" charset="0"/>
              </a:rPr>
              <a:pPr eaLnBrk="1" hangingPunct="1"/>
              <a:t>28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7595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39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39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4A05BF4-ABAE-4E8E-B294-9D24748F58E0}" type="slidenum">
              <a:rPr lang="en-CA" altLang="en-US">
                <a:latin typeface="Calibri" panose="020F0502020204030204" pitchFamily="34" charset="0"/>
              </a:rPr>
              <a:pPr eaLnBrk="1" hangingPunct="1"/>
              <a:t>29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8139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49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49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D233622-A0D8-478F-A679-19DD05D79398}" type="slidenum">
              <a:rPr lang="en-CA" altLang="en-US">
                <a:latin typeface="Calibri" panose="020F0502020204030204" pitchFamily="34" charset="0"/>
              </a:rPr>
              <a:pPr eaLnBrk="1" hangingPunct="1"/>
              <a:t>32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008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559F01F-CF0E-4B4D-8D4D-92A3BC3551C8}" type="slidenum">
              <a:rPr lang="en-CA" altLang="en-US">
                <a:latin typeface="Calibri" panose="020F0502020204030204" pitchFamily="34" charset="0"/>
              </a:rPr>
              <a:pPr eaLnBrk="1" hangingPunct="1"/>
              <a:t>3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0217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49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49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D233622-A0D8-478F-A679-19DD05D79398}" type="slidenum">
              <a:rPr lang="en-CA" altLang="en-US">
                <a:latin typeface="Calibri" panose="020F0502020204030204" pitchFamily="34" charset="0"/>
              </a:rPr>
              <a:pPr eaLnBrk="1" hangingPunct="1"/>
              <a:t>33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3627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49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49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D233622-A0D8-478F-A679-19DD05D79398}" type="slidenum">
              <a:rPr lang="en-CA" altLang="en-US">
                <a:latin typeface="Calibri" panose="020F0502020204030204" pitchFamily="34" charset="0"/>
              </a:rPr>
              <a:pPr eaLnBrk="1" hangingPunct="1"/>
              <a:t>35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4388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60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8A25233-FCB3-4467-BE77-0D46BD6BE158}" type="slidenum">
              <a:rPr lang="en-CA" altLang="en-US">
                <a:latin typeface="Calibri" panose="020F0502020204030204" pitchFamily="34" charset="0"/>
              </a:rPr>
              <a:pPr eaLnBrk="1" hangingPunct="1"/>
              <a:t>36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441507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TW" altLang="en-US" dirty="0"/>
              <a:t>加了 </a:t>
            </a:r>
            <a:r>
              <a:rPr lang="en-US" altLang="zh-TW" dirty="0"/>
              <a:t>const </a:t>
            </a:r>
            <a:r>
              <a:rPr lang="zh-TW" altLang="en-US" dirty="0"/>
              <a:t>字眼，就保護到底了，出現有機會改到變數的，就會跳 </a:t>
            </a:r>
            <a:r>
              <a:rPr lang="en-US" altLang="zh-TW" dirty="0"/>
              <a:t>error</a:t>
            </a:r>
            <a:endParaRPr lang="en-US" altLang="en-US" dirty="0"/>
          </a:p>
        </p:txBody>
      </p:sp>
      <p:sp>
        <p:nvSpPr>
          <p:cNvPr id="8704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C24C291-2FCC-4989-A001-8F35A83E6969}" type="slidenum">
              <a:rPr lang="en-CA" altLang="en-US">
                <a:latin typeface="Calibri" panose="020F0502020204030204" pitchFamily="34" charset="0"/>
              </a:rPr>
              <a:pPr eaLnBrk="1" hangingPunct="1"/>
              <a:t>37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88488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Function </a:t>
            </a:r>
            <a:r>
              <a:rPr lang="zh-TW" altLang="en-US" dirty="0"/>
              <a:t>後面直接掛 </a:t>
            </a:r>
            <a:r>
              <a:rPr lang="en-US" altLang="zh-TW" dirty="0"/>
              <a:t>const </a:t>
            </a:r>
            <a:r>
              <a:rPr lang="zh-TW" altLang="en-US" dirty="0"/>
              <a:t>表示，這個 </a:t>
            </a:r>
            <a:r>
              <a:rPr lang="en-US" altLang="zh-TW" dirty="0"/>
              <a:t>function </a:t>
            </a:r>
            <a:r>
              <a:rPr lang="zh-TW" altLang="en-US" dirty="0"/>
              <a:t>不會改到 </a:t>
            </a:r>
            <a:r>
              <a:rPr lang="en-US" altLang="zh-TW" dirty="0"/>
              <a:t>class </a:t>
            </a:r>
            <a:r>
              <a:rPr lang="zh-TW" altLang="en-US" dirty="0"/>
              <a:t>裡面的 </a:t>
            </a:r>
            <a:r>
              <a:rPr lang="en-US" altLang="zh-TW" dirty="0"/>
              <a:t>member variables</a:t>
            </a:r>
            <a:endParaRPr lang="en-US" dirty="0"/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6820E88-6F07-43FC-AD89-0ED14ADB4020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619961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163694B-EFA8-405E-A4F5-1EDE2EC36D8C}" type="slidenum">
              <a:rPr lang="en-CA" altLang="en-US">
                <a:latin typeface="Calibri" panose="020F0502020204030204" pitchFamily="34" charset="0"/>
              </a:rPr>
              <a:pPr eaLnBrk="1" hangingPunct="1"/>
              <a:t>40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18093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163694B-EFA8-405E-A4F5-1EDE2EC36D8C}" type="slidenum">
              <a:rPr lang="en-CA" altLang="en-US">
                <a:latin typeface="Calibri" panose="020F0502020204030204" pitchFamily="34" charset="0"/>
              </a:rPr>
              <a:pPr eaLnBrk="1" hangingPunct="1"/>
              <a:t>41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91926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dirty="0"/>
              <a:t>0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 </a:t>
            </a:r>
            <a:r>
              <a:rPr lang="en-US" altLang="zh-TW" dirty="0"/>
              <a:t>a </a:t>
            </a:r>
            <a:r>
              <a:rPr lang="zh-CN" altLang="en-US" dirty="0"/>
              <a:t>這時候已經是</a:t>
            </a:r>
            <a:r>
              <a:rPr lang="en-US" altLang="zh-CN" dirty="0"/>
              <a:t> 5 )</a:t>
            </a:r>
            <a:endParaRPr lang="en-US" altLang="en-US" dirty="0"/>
          </a:p>
          <a:p>
            <a:pPr eaLnBrk="1" hangingPunct="1">
              <a:spcBef>
                <a:spcPct val="0"/>
              </a:spcBef>
            </a:pPr>
            <a:r>
              <a:rPr lang="en-US" altLang="en-US" dirty="0"/>
              <a:t>5</a:t>
            </a:r>
            <a:r>
              <a:rPr lang="zh-TW" altLang="en-US" dirty="0"/>
              <a:t> </a:t>
            </a:r>
            <a:r>
              <a:rPr lang="zh-CN" altLang="en-US" dirty="0"/>
              <a:t>因為</a:t>
            </a:r>
            <a:r>
              <a:rPr lang="zh-TW" altLang="en-US" dirty="0"/>
              <a:t> </a:t>
            </a:r>
            <a:r>
              <a:rPr lang="en-US" altLang="zh-TW" dirty="0"/>
              <a:t>&amp;&amp; </a:t>
            </a:r>
            <a:r>
              <a:rPr lang="zh-CN" altLang="en-US" dirty="0"/>
              <a:t>確定一邊是</a:t>
            </a:r>
            <a:r>
              <a:rPr lang="en-US" altLang="zh-CN" dirty="0"/>
              <a:t> false </a:t>
            </a:r>
            <a:r>
              <a:rPr lang="zh-CN" altLang="en-US" dirty="0"/>
              <a:t>就不用繼續檢查第二個</a:t>
            </a:r>
            <a:endParaRPr lang="en-US" altLang="en-US" dirty="0"/>
          </a:p>
          <a:p>
            <a:pPr eaLnBrk="1" hangingPunct="1">
              <a:spcBef>
                <a:spcPct val="0"/>
              </a:spcBef>
            </a:pPr>
            <a:r>
              <a:rPr lang="en-US" altLang="en-US" dirty="0"/>
              <a:t>8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dirty="0"/>
              <a:t>8</a:t>
            </a:r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163694B-EFA8-405E-A4F5-1EDE2EC36D8C}" type="slidenum">
              <a:rPr lang="en-CA" altLang="en-US">
                <a:latin typeface="Calibri" panose="020F0502020204030204" pitchFamily="34" charset="0"/>
              </a:rPr>
              <a:pPr eaLnBrk="1" hangingPunct="1"/>
              <a:t>42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036562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163694B-EFA8-405E-A4F5-1EDE2EC36D8C}" type="slidenum">
              <a:rPr lang="en-CA" altLang="en-US">
                <a:latin typeface="Calibri" panose="020F0502020204030204" pitchFamily="34" charset="0"/>
              </a:rPr>
              <a:pPr eaLnBrk="1" hangingPunct="1"/>
              <a:t>43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39106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dirty="0"/>
              <a:t>x = 5 and 8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dirty="0"/>
              <a:t>0 and 8</a:t>
            </a:r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163694B-EFA8-405E-A4F5-1EDE2EC36D8C}" type="slidenum">
              <a:rPr lang="en-CA" altLang="en-US">
                <a:latin typeface="Calibri" panose="020F0502020204030204" pitchFamily="34" charset="0"/>
              </a:rPr>
              <a:pPr eaLnBrk="1" hangingPunct="1"/>
              <a:t>44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26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559F01F-CF0E-4B4D-8D4D-92A3BC3551C8}" type="slidenum">
              <a:rPr lang="en-CA" altLang="en-US">
                <a:latin typeface="Calibri" panose="020F0502020204030204" pitchFamily="34" charset="0"/>
              </a:rPr>
              <a:pPr eaLnBrk="1" hangingPunct="1"/>
              <a:t>4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3051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163694B-EFA8-405E-A4F5-1EDE2EC36D8C}" type="slidenum">
              <a:rPr lang="en-CA" altLang="en-US">
                <a:latin typeface="Calibri" panose="020F0502020204030204" pitchFamily="34" charset="0"/>
              </a:rPr>
              <a:pPr eaLnBrk="1" hangingPunct="1"/>
              <a:t>45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3765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90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909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8951E549-907A-4360-8CC9-E2E197CABCEE}" type="slidenum">
              <a:rPr lang="en-CA" altLang="en-US">
                <a:latin typeface="Calibri" panose="020F0502020204030204" pitchFamily="34" charset="0"/>
              </a:rPr>
              <a:pPr eaLnBrk="1" hangingPunct="1"/>
              <a:t>46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2116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01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zh-CN" dirty="0"/>
          </a:p>
        </p:txBody>
      </p:sp>
      <p:sp>
        <p:nvSpPr>
          <p:cNvPr id="901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A6AC604-BBEF-4295-AA91-796C843CD0CA}" type="slidenum">
              <a:rPr lang="en-CA" altLang="en-US">
                <a:latin typeface="Calibri" panose="020F0502020204030204" pitchFamily="34" charset="0"/>
              </a:rPr>
              <a:pPr eaLnBrk="1" hangingPunct="1"/>
              <a:t>48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2736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01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如果是</a:t>
            </a:r>
            <a:r>
              <a:rPr lang="en-US" altLang="zh-CN" dirty="0"/>
              <a:t>global variable/function</a:t>
            </a:r>
            <a:r>
              <a:rPr lang="zh-CN" altLang="en-US" dirty="0"/>
              <a:t>宣告時候加上</a:t>
            </a:r>
            <a:r>
              <a:rPr lang="en-US" altLang="zh-CN" dirty="0"/>
              <a:t>static</a:t>
            </a:r>
            <a:r>
              <a:rPr lang="zh-CN" altLang="en-US" dirty="0"/>
              <a:t>，則表示這個</a:t>
            </a:r>
            <a:r>
              <a:rPr lang="en-US" altLang="zh-CN" dirty="0"/>
              <a:t>variable</a:t>
            </a:r>
            <a:r>
              <a:rPr lang="zh-CN" altLang="en-US" dirty="0"/>
              <a:t>只能在這個</a:t>
            </a:r>
            <a:r>
              <a:rPr lang="en-US" altLang="zh-CN" dirty="0"/>
              <a:t>file</a:t>
            </a:r>
            <a:r>
              <a:rPr lang="zh-CN" altLang="en-US" dirty="0"/>
              <a:t>裡使用</a:t>
            </a:r>
            <a:endParaRPr lang="en-US" altLang="zh-CN" dirty="0"/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如果是</a:t>
            </a:r>
            <a:r>
              <a:rPr lang="en-US" altLang="zh-CN" dirty="0"/>
              <a:t>local variable</a:t>
            </a:r>
            <a:r>
              <a:rPr lang="zh-CN" altLang="en-US" dirty="0"/>
              <a:t>在</a:t>
            </a:r>
            <a:r>
              <a:rPr lang="en-US" altLang="zh-CN" dirty="0"/>
              <a:t>function</a:t>
            </a:r>
            <a:r>
              <a:rPr lang="zh-CN" altLang="en-US" dirty="0"/>
              <a:t>裡宣告時候加上</a:t>
            </a:r>
            <a:r>
              <a:rPr lang="en-US" altLang="zh-CN" dirty="0"/>
              <a:t>static</a:t>
            </a:r>
            <a:r>
              <a:rPr lang="zh-CN" altLang="en-US" dirty="0"/>
              <a:t>，則表示這個</a:t>
            </a:r>
            <a:r>
              <a:rPr lang="en-US" altLang="zh-CN" dirty="0"/>
              <a:t>variable</a:t>
            </a:r>
            <a:r>
              <a:rPr lang="zh-CN" altLang="en-US" dirty="0"/>
              <a:t>的值會一直被記得（應該是存在</a:t>
            </a:r>
            <a:r>
              <a:rPr lang="en-US" altLang="zh-CN" dirty="0"/>
              <a:t>heap</a:t>
            </a:r>
            <a:r>
              <a:rPr lang="zh-CN" altLang="en-US" dirty="0"/>
              <a:t>）</a:t>
            </a:r>
            <a:endParaRPr lang="en-US" altLang="en-US" dirty="0"/>
          </a:p>
        </p:txBody>
      </p:sp>
      <p:sp>
        <p:nvSpPr>
          <p:cNvPr id="901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A6AC604-BBEF-4295-AA91-796C843CD0CA}" type="slidenum">
              <a:rPr lang="en-CA" altLang="en-US">
                <a:latin typeface="Calibri" panose="020F0502020204030204" pitchFamily="34" charset="0"/>
              </a:rPr>
              <a:pPr eaLnBrk="1" hangingPunct="1"/>
              <a:t>49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418817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11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9114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0915A0A-0AC8-4012-9E55-2087EEEE79F6}" type="slidenum">
              <a:rPr lang="en-CA" altLang="en-US">
                <a:latin typeface="Calibri" panose="020F0502020204030204" pitchFamily="34" charset="0"/>
              </a:rPr>
              <a:pPr eaLnBrk="1" hangingPunct="1"/>
              <a:t>50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71276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1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42949C0-5936-40A5-99F3-23DD921AA52F}" type="slidenum">
              <a:rPr lang="en-CA" altLang="en-US">
                <a:latin typeface="Calibri" panose="020F0502020204030204" pitchFamily="34" charset="0"/>
              </a:rPr>
              <a:pPr eaLnBrk="1" hangingPunct="1"/>
              <a:t>51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46588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31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9318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6FE4796-4C3E-4C5E-8315-C1EDE4ADA4D3}" type="slidenum">
              <a:rPr lang="en-CA" altLang="en-US">
                <a:latin typeface="Calibri" panose="020F0502020204030204" pitchFamily="34" charset="0"/>
              </a:rPr>
              <a:pPr eaLnBrk="1" hangingPunct="1"/>
              <a:t>52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39302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42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421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16A5303-83F6-444A-9411-1208E88B13BA}" type="slidenum">
              <a:rPr lang="en-CA" altLang="en-US">
                <a:latin typeface="Calibri" panose="020F0502020204030204" pitchFamily="34" charset="0"/>
              </a:rPr>
              <a:pPr eaLnBrk="1" hangingPunct="1"/>
              <a:t>53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99969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52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52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ECB054D-5DA5-4131-AF20-0B145974E9E2}" type="slidenum">
              <a:rPr lang="en-CA" altLang="en-US">
                <a:latin typeface="Calibri" panose="020F0502020204030204" pitchFamily="34" charset="0"/>
              </a:rPr>
              <a:pPr eaLnBrk="1" hangingPunct="1"/>
              <a:t>54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546820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62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978CE7E-01E2-4D4A-90B9-BAB57C1381FB}" type="slidenum">
              <a:rPr lang="en-CA" altLang="en-US">
                <a:latin typeface="Calibri" panose="020F0502020204030204" pitchFamily="34" charset="0"/>
              </a:rPr>
              <a:pPr eaLnBrk="1" hangingPunct="1"/>
              <a:t>55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563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24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24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0A90EC0-3D2A-42CE-8081-9AAAFB4A6FC4}" type="slidenum">
              <a:rPr lang="en-CA" altLang="en-US">
                <a:latin typeface="Calibri" panose="020F0502020204030204" pitchFamily="34" charset="0"/>
              </a:rPr>
              <a:pPr eaLnBrk="1" hangingPunct="1"/>
              <a:t>5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369172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dirty="0"/>
              <a:t>1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dirty="0"/>
              <a:t>-1</a:t>
            </a:r>
          </a:p>
        </p:txBody>
      </p:sp>
      <p:sp>
        <p:nvSpPr>
          <p:cNvPr id="962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978CE7E-01E2-4D4A-90B9-BAB57C1381FB}" type="slidenum">
              <a:rPr lang="en-CA" altLang="en-US">
                <a:latin typeface="Calibri" panose="020F0502020204030204" pitchFamily="34" charset="0"/>
              </a:rPr>
              <a:pPr eaLnBrk="1" hangingPunct="1"/>
              <a:t>56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04752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dirty="0"/>
              <a:t>We </a:t>
            </a:r>
            <a:r>
              <a:rPr lang="en-US" altLang="en-US"/>
              <a:t>will introduce it again in Chapter 10</a:t>
            </a:r>
          </a:p>
        </p:txBody>
      </p:sp>
      <p:sp>
        <p:nvSpPr>
          <p:cNvPr id="962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978CE7E-01E2-4D4A-90B9-BAB57C1381FB}" type="slidenum">
              <a:rPr lang="en-CA" altLang="en-US">
                <a:latin typeface="Calibri" panose="020F0502020204030204" pitchFamily="34" charset="0"/>
              </a:rPr>
              <a:pPr eaLnBrk="1" hangingPunct="1"/>
              <a:t>57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41616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62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978CE7E-01E2-4D4A-90B9-BAB57C1381FB}" type="slidenum">
              <a:rPr lang="en-CA" altLang="en-US">
                <a:latin typeface="Calibri" panose="020F0502020204030204" pitchFamily="34" charset="0"/>
              </a:rPr>
              <a:pPr eaLnBrk="1" hangingPunct="1"/>
              <a:t>59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76955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72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728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98AA47E-73B5-4703-B08E-5297FFBE6E8C}" type="slidenum">
              <a:rPr lang="en-CA" altLang="en-US">
                <a:latin typeface="Calibri" panose="020F0502020204030204" pitchFamily="34" charset="0"/>
              </a:rPr>
              <a:pPr eaLnBrk="1" hangingPunct="1"/>
              <a:t>60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07255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83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830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E3AC859-FE41-474F-8D73-0FD0925D4B7B}" type="slidenum">
              <a:rPr lang="en-CA" altLang="en-US">
                <a:latin typeface="Calibri" panose="020F0502020204030204" pitchFamily="34" charset="0"/>
              </a:rPr>
              <a:pPr eaLnBrk="1" hangingPunct="1"/>
              <a:t>61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160600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93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933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E12316A-249F-4129-A253-3B15004AF1EB}" type="slidenum">
              <a:rPr lang="en-CA" altLang="en-US">
                <a:latin typeface="Calibri" panose="020F0502020204030204" pitchFamily="34" charset="0"/>
              </a:rPr>
              <a:pPr eaLnBrk="1" hangingPunct="1"/>
              <a:t>62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1514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0035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32A7AF9-8AA2-4E07-8210-150E1FE21535}" type="slidenum">
              <a:rPr lang="en-CA" altLang="en-US">
                <a:latin typeface="Calibri" panose="020F0502020204030204" pitchFamily="34" charset="0"/>
              </a:rPr>
              <a:pPr eaLnBrk="1" hangingPunct="1"/>
              <a:t>63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062840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13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dirty="0"/>
              <a:t>Operator overloading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dirty="0" err="1"/>
              <a:t>v.size</a:t>
            </a:r>
            <a:r>
              <a:rPr lang="en-US" altLang="en-US" dirty="0"/>
              <a:t>() + 10</a:t>
            </a:r>
          </a:p>
        </p:txBody>
      </p:sp>
      <p:sp>
        <p:nvSpPr>
          <p:cNvPr id="1013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A13446D-D648-47B2-A733-9CBAD974EF8D}" type="slidenum">
              <a:rPr lang="en-CA" altLang="en-US">
                <a:latin typeface="Calibri" panose="020F0502020204030204" pitchFamily="34" charset="0"/>
              </a:rPr>
              <a:pPr eaLnBrk="1" hangingPunct="1"/>
              <a:t>64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33486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0240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DC0F030-9B08-43E8-B46C-4B8B3049F12E}" type="slidenum">
              <a:rPr lang="en-CA" altLang="en-US">
                <a:latin typeface="Calibri" panose="020F0502020204030204" pitchFamily="34" charset="0"/>
              </a:rPr>
              <a:pPr eaLnBrk="1" hangingPunct="1"/>
              <a:t>65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03633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34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0342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9DA5686-FC30-4FC3-9ED0-A7748F77AC31}" type="slidenum">
              <a:rPr lang="en-CA" altLang="en-US">
                <a:latin typeface="Calibri" panose="020F0502020204030204" pitchFamily="34" charset="0"/>
              </a:rPr>
              <a:pPr eaLnBrk="1" hangingPunct="1"/>
              <a:t>66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087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8C50DD9-C8F3-47F6-B403-3248EC291F72}" type="slidenum">
              <a:rPr lang="en-CA" altLang="en-US">
                <a:latin typeface="Calibri" panose="020F0502020204030204" pitchFamily="34" charset="0"/>
              </a:rPr>
              <a:pPr eaLnBrk="1" hangingPunct="1"/>
              <a:t>6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105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B8984D4-60C6-4B73-939E-EDBE88A7F04D}" type="slidenum">
              <a:rPr lang="en-CA" altLang="en-US">
                <a:latin typeface="Calibri" panose="020F0502020204030204" pitchFamily="34" charset="0"/>
              </a:rPr>
              <a:pPr eaLnBrk="1" hangingPunct="1"/>
              <a:t>7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412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55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沒寫</a:t>
            </a:r>
            <a:r>
              <a:rPr lang="en-US" altLang="zh-CN" dirty="0"/>
              <a:t>input</a:t>
            </a:r>
            <a:r>
              <a:rPr lang="zh-CN" altLang="en-US" dirty="0"/>
              <a:t>的話，</a:t>
            </a:r>
            <a:r>
              <a:rPr lang="en-US" altLang="zh-CN" dirty="0"/>
              <a:t>compiler</a:t>
            </a:r>
            <a:r>
              <a:rPr lang="zh-CN" altLang="en-US" dirty="0"/>
              <a:t>會自動跟你說</a:t>
            </a:r>
            <a:endParaRPr lang="en-US" altLang="zh-CN" dirty="0"/>
          </a:p>
          <a:p>
            <a:pPr eaLnBrk="1" hangingPunct="1">
              <a:spcBef>
                <a:spcPct val="0"/>
              </a:spcBef>
            </a:pPr>
            <a:r>
              <a:rPr lang="zh-CN" altLang="en-US" dirty="0"/>
              <a:t>可以避免使用者必須做，但卻不知道的事情，因為</a:t>
            </a:r>
            <a:r>
              <a:rPr lang="en-US" altLang="zh-CN" dirty="0"/>
              <a:t>compiler</a:t>
            </a:r>
            <a:r>
              <a:rPr lang="zh-CN" altLang="en-US" dirty="0"/>
              <a:t>會給</a:t>
            </a:r>
            <a:r>
              <a:rPr lang="en-US" altLang="zh-CN" dirty="0"/>
              <a:t>error</a:t>
            </a:r>
            <a:endParaRPr lang="en-US" altLang="en-US" dirty="0"/>
          </a:p>
        </p:txBody>
      </p:sp>
      <p:sp>
        <p:nvSpPr>
          <p:cNvPr id="6554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7C080C4-CF8A-4595-9A6A-7D4A195881DF}" type="slidenum">
              <a:rPr lang="en-CA" altLang="en-US">
                <a:latin typeface="Calibri" panose="020F0502020204030204" pitchFamily="34" charset="0"/>
              </a:rPr>
              <a:pPr eaLnBrk="1" hangingPunct="1"/>
              <a:t>8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84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F26A405-696B-4AEA-A1BA-9CACE3943560}" type="slidenum">
              <a:rPr lang="en-CA" altLang="en-US">
                <a:latin typeface="Calibri" panose="020F0502020204030204" pitchFamily="34" charset="0"/>
              </a:rPr>
              <a:pPr eaLnBrk="1" hangingPunct="1"/>
              <a:t>9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556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87D3AE-9D0B-44AE-8343-3F9D1E782BE3}" type="datetime1">
              <a:rPr lang="en-US"/>
              <a:pPr>
                <a:defRPr/>
              </a:pPr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7-</a:t>
            </a:r>
            <a:fld id="{259CE6BC-3E79-4373-B254-AB9EB2E0D80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3194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C3DB58-9F8F-46B3-9060-44A0FDE6CAD4}" type="datetime1">
              <a:rPr lang="en-US"/>
              <a:pPr>
                <a:defRPr/>
              </a:pPr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7-</a:t>
            </a:r>
            <a:fld id="{B6879DE0-1A13-4482-BE34-95D1B168BF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483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118E15-5526-42DA-B636-97D2B4C2B9BB}" type="datetime1">
              <a:rPr lang="en-US"/>
              <a:pPr>
                <a:defRPr/>
              </a:pPr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7-</a:t>
            </a:r>
            <a:fld id="{9DC5558B-FDBA-49C4-B66E-0CC6D98EE70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8519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>
          <a:xfrm>
            <a:off x="4876800" y="6324600"/>
            <a:ext cx="914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B83F4B-7737-457C-B199-82A0903023A3}" type="datetime1">
              <a:rPr lang="en-US"/>
              <a:pPr>
                <a:defRPr/>
              </a:pPr>
              <a:t>3/16/2021</a:t>
            </a:fld>
            <a:endParaRPr lang="en-US" dirty="0"/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7-</a:t>
            </a:r>
            <a:fld id="{3C4CA6D4-64F8-4BE7-8B02-2D3314DA5FC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2"/>
          </p:nvPr>
        </p:nvSpPr>
        <p:spPr>
          <a:xfrm>
            <a:off x="457200" y="6340475"/>
            <a:ext cx="4343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51839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F088E8-3057-415A-85A9-1DA5A721806F}" type="datetime1">
              <a:rPr lang="en-US"/>
              <a:pPr>
                <a:defRPr/>
              </a:pPr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7-</a:t>
            </a:r>
            <a:fld id="{CFECE69C-2D56-435E-AF7E-1879BA01DA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5256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84EE8E-7DBA-4669-9165-9274948D34AC}" type="datetime1">
              <a:rPr lang="en-US"/>
              <a:pPr>
                <a:defRPr/>
              </a:pPr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7-</a:t>
            </a:r>
            <a:fld id="{36C22565-2FC2-4264-AC2A-6D9F906A81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5040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BB5491-2A48-49C3-90EA-C37BCABF324F}" type="datetime1">
              <a:rPr lang="en-US"/>
              <a:pPr>
                <a:defRPr/>
              </a:pPr>
              <a:t>3/16/2021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7-</a:t>
            </a:r>
            <a:fld id="{0E7776DE-9F07-4A09-8B4A-D6D1FC336CE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0933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372EDB-50B3-4AB6-850F-099BBD674033}" type="datetime1">
              <a:rPr lang="en-US"/>
              <a:pPr>
                <a:defRPr/>
              </a:pPr>
              <a:t>3/16/2021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7-</a:t>
            </a:r>
            <a:fld id="{1B7428A8-5952-4076-AF76-C0AD93A6C7E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2862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B731D7-9E6D-462B-B96E-66AB56E6C9A8}" type="datetime1">
              <a:rPr lang="en-US"/>
              <a:pPr>
                <a:defRPr/>
              </a:pPr>
              <a:t>3/16/2021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7-</a:t>
            </a:r>
            <a:fld id="{EC0F289E-7D07-4F41-969B-1DA3D6014CE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8286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BAAA0C-3F4D-4EEE-9495-FA12D8969AD8}" type="datetime1">
              <a:rPr lang="en-US"/>
              <a:pPr>
                <a:defRPr/>
              </a:pPr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7-</a:t>
            </a:r>
            <a:fld id="{933FA6C4-9D02-4A77-8977-B90F4B55F6D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4664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64D2A9-BB44-41E8-95C2-AC5C78569405}" type="datetime1">
              <a:rPr lang="en-US"/>
              <a:pPr>
                <a:defRPr/>
              </a:pPr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7-</a:t>
            </a:r>
            <a:fld id="{0F69A95D-CC71-4AC8-820C-03F050B7444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3085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48200" y="6340475"/>
            <a:ext cx="91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DCAB05E-56AD-4953-9BD5-4977523C7197}" type="datetime1">
              <a:rPr lang="en-US"/>
              <a:pPr>
                <a:defRPr/>
              </a:pPr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altLang="en-US"/>
              <a:t>1-</a:t>
            </a:r>
            <a:fld id="{6864294D-4055-4CCF-841B-F8B782D1A7DA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031" name="Picture 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6986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7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8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9.xml"/><Relationship Id="rId4" Type="http://schemas.openxmlformats.org/officeDocument/2006/relationships/image" Target="../media/image1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0.xml"/><Relationship Id="rId4" Type="http://schemas.openxmlformats.org/officeDocument/2006/relationships/image" Target="../media/image1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1.xml"/><Relationship Id="rId4" Type="http://schemas.openxmlformats.org/officeDocument/2006/relationships/image" Target="../media/image18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2.xml"/><Relationship Id="rId4" Type="http://schemas.openxmlformats.org/officeDocument/2006/relationships/image" Target="../media/image19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3.xml"/><Relationship Id="rId4" Type="http://schemas.openxmlformats.org/officeDocument/2006/relationships/image" Target="../media/image20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4.xml"/><Relationship Id="rId4" Type="http://schemas.openxmlformats.org/officeDocument/2006/relationships/image" Target="../media/image21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ctrTitle"/>
          </p:nvPr>
        </p:nvSpPr>
        <p:spPr>
          <a:xfrm>
            <a:off x="5638800" y="457200"/>
            <a:ext cx="3276600" cy="1470025"/>
          </a:xfrm>
        </p:spPr>
        <p:txBody>
          <a:bodyPr/>
          <a:lstStyle/>
          <a:p>
            <a:pPr eaLnBrk="1" hangingPunct="1"/>
            <a:r>
              <a:rPr lang="en-US" altLang="en-US"/>
              <a:t>Chapter 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1905000"/>
            <a:ext cx="335280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Constructors and Other Tools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5715000" y="6427788"/>
            <a:ext cx="25908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100" dirty="0">
                <a:latin typeface="Calibri" pitchFamily="34" charset="0"/>
              </a:rPr>
              <a:t>Copyright © 2017 Pearson Education, Ltd. All rights reserved. </a:t>
            </a:r>
            <a:endParaRPr lang="en-CA" sz="1100" dirty="0">
              <a:latin typeface="Calibr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253"/>
            <a:ext cx="5562600" cy="687643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Constructor Code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600200"/>
            <a:ext cx="7815262" cy="46291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Constructor definition is like all other </a:t>
            </a:r>
            <a:br>
              <a:rPr lang="en-US" altLang="en-US" sz="2800" dirty="0"/>
            </a:br>
            <a:r>
              <a:rPr lang="en-US" altLang="en-US" sz="2800" dirty="0"/>
              <a:t>member functions:</a:t>
            </a:r>
            <a:br>
              <a:rPr lang="en-US" altLang="en-US" sz="2800" dirty="0"/>
            </a:br>
            <a:r>
              <a:rPr lang="en-US" altLang="en-US" sz="2400" dirty="0" err="1">
                <a:solidFill>
                  <a:srgbClr val="C00000"/>
                </a:solidFill>
              </a:rPr>
              <a:t>DayOfYear</a:t>
            </a:r>
            <a:r>
              <a:rPr lang="en-US" altLang="en-US" sz="2400" dirty="0">
                <a:solidFill>
                  <a:srgbClr val="C00000"/>
                </a:solidFill>
              </a:rPr>
              <a:t>::</a:t>
            </a:r>
            <a:r>
              <a:rPr lang="en-US" altLang="en-US" sz="2400" dirty="0" err="1">
                <a:solidFill>
                  <a:srgbClr val="C00000"/>
                </a:solidFill>
              </a:rPr>
              <a:t>DayOfYear</a:t>
            </a:r>
            <a:r>
              <a:rPr lang="en-US" altLang="en-US" sz="2400" dirty="0"/>
              <a:t>(</a:t>
            </a:r>
            <a:r>
              <a:rPr lang="en-US" altLang="en-US" sz="2400" dirty="0" err="1"/>
              <a:t>int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monthValue</a:t>
            </a:r>
            <a:r>
              <a:rPr lang="en-US" altLang="en-US" sz="2400" dirty="0"/>
              <a:t>, </a:t>
            </a:r>
            <a:r>
              <a:rPr lang="en-US" altLang="en-US" sz="2400" dirty="0" err="1"/>
              <a:t>int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dayValue</a:t>
            </a:r>
            <a:r>
              <a:rPr lang="en-US" altLang="en-US" sz="2400" dirty="0"/>
              <a:t>)</a:t>
            </a:r>
            <a:br>
              <a:rPr lang="en-US" altLang="en-US" sz="2400" dirty="0"/>
            </a:br>
            <a:r>
              <a:rPr lang="en-US" altLang="en-US" sz="2400" dirty="0"/>
              <a:t>{</a:t>
            </a:r>
            <a:br>
              <a:rPr lang="en-US" altLang="en-US" sz="2400" dirty="0"/>
            </a:br>
            <a:r>
              <a:rPr lang="en-US" altLang="en-US" sz="2400" dirty="0"/>
              <a:t>	</a:t>
            </a:r>
            <a:r>
              <a:rPr lang="en-US" altLang="en-US" sz="2400" dirty="0">
                <a:solidFill>
                  <a:srgbClr val="0070C0"/>
                </a:solidFill>
              </a:rPr>
              <a:t>month = </a:t>
            </a:r>
            <a:r>
              <a:rPr lang="en-US" altLang="en-US" sz="2400" dirty="0" err="1">
                <a:solidFill>
                  <a:srgbClr val="0070C0"/>
                </a:solidFill>
              </a:rPr>
              <a:t>monthValue</a:t>
            </a:r>
            <a:r>
              <a:rPr lang="en-US" altLang="en-US" sz="2400" dirty="0">
                <a:solidFill>
                  <a:srgbClr val="0070C0"/>
                </a:solidFill>
              </a:rPr>
              <a:t>;</a:t>
            </a:r>
            <a:br>
              <a:rPr lang="en-US" altLang="en-US" sz="2400" dirty="0">
                <a:solidFill>
                  <a:srgbClr val="0070C0"/>
                </a:solidFill>
              </a:rPr>
            </a:br>
            <a:r>
              <a:rPr lang="en-US" altLang="en-US" sz="2400" dirty="0">
                <a:solidFill>
                  <a:srgbClr val="0070C0"/>
                </a:solidFill>
              </a:rPr>
              <a:t>	day = </a:t>
            </a:r>
            <a:r>
              <a:rPr lang="en-US" altLang="en-US" sz="2400" dirty="0" err="1">
                <a:solidFill>
                  <a:srgbClr val="0070C0"/>
                </a:solidFill>
              </a:rPr>
              <a:t>dayValue</a:t>
            </a:r>
            <a:r>
              <a:rPr lang="en-US" altLang="en-US" sz="2400" dirty="0">
                <a:solidFill>
                  <a:srgbClr val="0070C0"/>
                </a:solidFill>
              </a:rPr>
              <a:t>;</a:t>
            </a:r>
            <a:br>
              <a:rPr lang="en-US" altLang="en-US" sz="2400" dirty="0"/>
            </a:br>
            <a:r>
              <a:rPr lang="en-US" altLang="en-US" sz="2400" dirty="0"/>
              <a:t>}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altLang="en-US" sz="2800" dirty="0"/>
              <a:t>Note same name around ::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Clearly identifies a constructor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altLang="en-US" sz="2800" dirty="0"/>
              <a:t>Note no return type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Just as in class definition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D74A02AD-2724-433C-A685-F2ECD0712797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10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150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Alternative Definition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/>
              <a:t>Previous definition equivalent to:</a:t>
            </a:r>
            <a:br>
              <a:rPr lang="en-US" altLang="en-US" sz="2800" dirty="0"/>
            </a:br>
            <a:br>
              <a:rPr lang="en-US" altLang="en-US" dirty="0"/>
            </a:br>
            <a:r>
              <a:rPr lang="en-US" altLang="en-US" sz="2400" dirty="0" err="1"/>
              <a:t>DayOfYear</a:t>
            </a:r>
            <a:r>
              <a:rPr lang="en-US" altLang="en-US" sz="2400" dirty="0"/>
              <a:t>::</a:t>
            </a:r>
            <a:r>
              <a:rPr lang="en-US" altLang="en-US" sz="2400" dirty="0" err="1"/>
              <a:t>DayOfYear</a:t>
            </a:r>
            <a:r>
              <a:rPr lang="en-US" altLang="en-US" sz="2400" dirty="0"/>
              <a:t>(		</a:t>
            </a:r>
            <a:r>
              <a:rPr lang="en-US" altLang="en-US" sz="2400" dirty="0" err="1"/>
              <a:t>int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monthValue</a:t>
            </a:r>
            <a:r>
              <a:rPr lang="en-US" altLang="en-US" sz="2400" dirty="0"/>
              <a:t>,</a:t>
            </a:r>
            <a:br>
              <a:rPr lang="en-US" altLang="en-US" sz="2400" dirty="0"/>
            </a:br>
            <a:r>
              <a:rPr lang="en-US" altLang="en-US" sz="2400" dirty="0"/>
              <a:t>					</a:t>
            </a:r>
            <a:r>
              <a:rPr lang="en-US" altLang="en-US" sz="2400" dirty="0" err="1"/>
              <a:t>int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dayValue</a:t>
            </a:r>
            <a:r>
              <a:rPr lang="en-US" altLang="en-US" sz="2400" dirty="0"/>
              <a:t>)</a:t>
            </a:r>
            <a:br>
              <a:rPr lang="en-US" altLang="en-US" sz="2400" dirty="0"/>
            </a:br>
            <a:r>
              <a:rPr lang="en-US" altLang="en-US" sz="2400" dirty="0"/>
              <a:t>		: </a:t>
            </a:r>
            <a:r>
              <a:rPr lang="en-US" altLang="en-US" sz="2400" dirty="0">
                <a:solidFill>
                  <a:srgbClr val="C00000"/>
                </a:solidFill>
              </a:rPr>
              <a:t>month(</a:t>
            </a:r>
            <a:r>
              <a:rPr lang="en-US" altLang="en-US" sz="2400" dirty="0" err="1">
                <a:solidFill>
                  <a:srgbClr val="C00000"/>
                </a:solidFill>
              </a:rPr>
              <a:t>monthValue</a:t>
            </a:r>
            <a:r>
              <a:rPr lang="en-US" altLang="en-US" sz="2400" dirty="0">
                <a:solidFill>
                  <a:srgbClr val="C00000"/>
                </a:solidFill>
              </a:rPr>
              <a:t>), day(</a:t>
            </a:r>
            <a:r>
              <a:rPr lang="en-US" altLang="en-US" sz="2400" dirty="0" err="1">
                <a:solidFill>
                  <a:srgbClr val="C00000"/>
                </a:solidFill>
              </a:rPr>
              <a:t>dayValue</a:t>
            </a:r>
            <a:r>
              <a:rPr lang="en-US" altLang="en-US" sz="2400" dirty="0">
                <a:solidFill>
                  <a:srgbClr val="C00000"/>
                </a:solidFill>
              </a:rPr>
              <a:t>)  </a:t>
            </a:r>
            <a:r>
              <a:rPr lang="en-US" altLang="en-US" sz="2400" dirty="0">
                <a:sym typeface="Wingdings" panose="05000000000000000000" pitchFamily="2" charset="2"/>
              </a:rPr>
              <a:t></a:t>
            </a:r>
            <a:br>
              <a:rPr lang="en-US" altLang="en-US" sz="2400" dirty="0">
                <a:sym typeface="Wingdings" panose="05000000000000000000" pitchFamily="2" charset="2"/>
              </a:rPr>
            </a:br>
            <a:r>
              <a:rPr lang="en-US" altLang="en-US" sz="2400" dirty="0"/>
              <a:t>{…}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 dirty="0"/>
              <a:t>Third line called "Initialization Section"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 dirty="0"/>
              <a:t>Body left empty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 dirty="0">
                <a:solidFill>
                  <a:srgbClr val="C00000"/>
                </a:solidFill>
              </a:rPr>
              <a:t>Preferable definition version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DF2F127B-B976-4082-9323-C23EE666FF4C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11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2533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Which one executes first?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altLang="en-US" sz="2400" dirty="0" err="1"/>
              <a:t>int</a:t>
            </a:r>
            <a:r>
              <a:rPr lang="en-US" altLang="en-US" sz="2400" dirty="0"/>
              <a:t> main(){</a:t>
            </a:r>
          </a:p>
          <a:p>
            <a:pPr marL="0" indent="0" eaLnBrk="1" hangingPunct="1">
              <a:buNone/>
            </a:pPr>
            <a:r>
              <a:rPr lang="en-US" altLang="en-US" sz="2400" dirty="0"/>
              <a:t>	</a:t>
            </a:r>
            <a:r>
              <a:rPr lang="en-US" altLang="en-US" sz="2400" dirty="0" err="1"/>
              <a:t>DayOfYear</a:t>
            </a:r>
            <a:r>
              <a:rPr lang="en-US" altLang="en-US" sz="2400" dirty="0"/>
              <a:t> variable1(</a:t>
            </a:r>
            <a:r>
              <a:rPr lang="en-US" altLang="en-US" sz="2400" dirty="0">
                <a:solidFill>
                  <a:srgbClr val="C00000"/>
                </a:solidFill>
              </a:rPr>
              <a:t>12</a:t>
            </a:r>
            <a:r>
              <a:rPr lang="en-US" altLang="en-US" sz="2400" dirty="0"/>
              <a:t>,</a:t>
            </a:r>
            <a:r>
              <a:rPr lang="en-US" altLang="en-US" sz="2400" dirty="0">
                <a:solidFill>
                  <a:srgbClr val="C00000"/>
                </a:solidFill>
              </a:rPr>
              <a:t>20</a:t>
            </a:r>
            <a:r>
              <a:rPr lang="en-US" altLang="en-US" sz="2400" dirty="0"/>
              <a:t>);</a:t>
            </a:r>
          </a:p>
          <a:p>
            <a:pPr marL="0" indent="0" eaLnBrk="1" hangingPunct="1">
              <a:buNone/>
            </a:pPr>
            <a:r>
              <a:rPr lang="en-US" altLang="en-US" sz="2400" dirty="0"/>
              <a:t>}</a:t>
            </a:r>
          </a:p>
          <a:p>
            <a:pPr marL="0" indent="0" eaLnBrk="1" hangingPunct="1">
              <a:buNone/>
            </a:pPr>
            <a:endParaRPr lang="en-US" altLang="en-US" sz="2400" dirty="0"/>
          </a:p>
          <a:p>
            <a:pPr marL="0" indent="0" eaLnBrk="1" hangingPunct="1">
              <a:buNone/>
            </a:pPr>
            <a:r>
              <a:rPr lang="en-US" altLang="en-US" sz="2400" dirty="0" err="1"/>
              <a:t>DayOfYear</a:t>
            </a:r>
            <a:r>
              <a:rPr lang="en-US" altLang="en-US" sz="2400" dirty="0"/>
              <a:t>::</a:t>
            </a:r>
            <a:r>
              <a:rPr lang="en-US" altLang="en-US" sz="2400" dirty="0" err="1"/>
              <a:t>DayOfYear</a:t>
            </a:r>
            <a:r>
              <a:rPr lang="en-US" altLang="en-US" sz="2400" dirty="0"/>
              <a:t>(	</a:t>
            </a:r>
            <a:r>
              <a:rPr lang="en-US" altLang="en-US" sz="2400" dirty="0" err="1"/>
              <a:t>int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monthValue</a:t>
            </a:r>
            <a:r>
              <a:rPr lang="en-US" altLang="en-US" sz="2400" dirty="0"/>
              <a:t>,</a:t>
            </a:r>
            <a:br>
              <a:rPr lang="en-US" altLang="en-US" sz="2400" dirty="0"/>
            </a:br>
            <a:r>
              <a:rPr lang="en-US" altLang="en-US" sz="2400" dirty="0"/>
              <a:t>				</a:t>
            </a:r>
            <a:r>
              <a:rPr lang="en-US" altLang="en-US" sz="2400" dirty="0" err="1"/>
              <a:t>int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dayValue</a:t>
            </a:r>
            <a:r>
              <a:rPr lang="en-US" altLang="en-US" sz="2400" dirty="0"/>
              <a:t>)</a:t>
            </a:r>
            <a:br>
              <a:rPr lang="en-US" altLang="en-US" sz="2400" dirty="0"/>
            </a:br>
            <a:r>
              <a:rPr lang="en-US" altLang="en-US" sz="2400" dirty="0"/>
              <a:t>		: </a:t>
            </a:r>
            <a:r>
              <a:rPr lang="en-US" altLang="en-US" sz="2400" dirty="0">
                <a:solidFill>
                  <a:srgbClr val="C00000"/>
                </a:solidFill>
              </a:rPr>
              <a:t>month(</a:t>
            </a:r>
            <a:r>
              <a:rPr lang="en-US" altLang="en-US" sz="2400" dirty="0" err="1">
                <a:solidFill>
                  <a:srgbClr val="C00000"/>
                </a:solidFill>
              </a:rPr>
              <a:t>monthValue</a:t>
            </a:r>
            <a:r>
              <a:rPr lang="en-US" altLang="en-US" sz="2400" dirty="0">
                <a:solidFill>
                  <a:srgbClr val="C00000"/>
                </a:solidFill>
              </a:rPr>
              <a:t>), day(</a:t>
            </a:r>
            <a:r>
              <a:rPr lang="en-US" altLang="en-US" sz="2400" dirty="0" err="1">
                <a:solidFill>
                  <a:srgbClr val="C00000"/>
                </a:solidFill>
              </a:rPr>
              <a:t>dayValue</a:t>
            </a:r>
            <a:r>
              <a:rPr lang="en-US" altLang="en-US" sz="2400" dirty="0">
                <a:solidFill>
                  <a:srgbClr val="C00000"/>
                </a:solidFill>
              </a:rPr>
              <a:t>)</a:t>
            </a:r>
            <a:br>
              <a:rPr lang="en-US" altLang="en-US" sz="2400" dirty="0">
                <a:sym typeface="Wingdings" panose="05000000000000000000" pitchFamily="2" charset="2"/>
              </a:rPr>
            </a:br>
            <a:r>
              <a:rPr lang="en-US" altLang="en-US" sz="2400" dirty="0"/>
              <a:t>{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solidFill>
                  <a:srgbClr val="C00000"/>
                </a:solidFill>
              </a:rPr>
              <a:t>	month = 2;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solidFill>
                  <a:srgbClr val="C00000"/>
                </a:solidFill>
              </a:rPr>
              <a:t>	day = 14;</a:t>
            </a:r>
          </a:p>
          <a:p>
            <a:pPr marL="0" indent="0" eaLnBrk="1" hangingPunct="1">
              <a:buNone/>
            </a:pPr>
            <a:r>
              <a:rPr lang="en-US" altLang="en-US" sz="2400" dirty="0"/>
              <a:t>}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DF2F127B-B976-4082-9323-C23EE666FF4C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12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2533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183337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Constructor Additional Purpose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Not just initialize data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dirty="0"/>
              <a:t>Body doesn’t have to be empty</a:t>
            </a:r>
          </a:p>
          <a:p>
            <a:pPr lvl="1" eaLnBrk="1" hangingPunct="1"/>
            <a:r>
              <a:rPr lang="en-US" altLang="en-US" dirty="0"/>
              <a:t>In initializer version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dirty="0">
                <a:solidFill>
                  <a:srgbClr val="C00000"/>
                </a:solidFill>
              </a:rPr>
              <a:t>Validate the data</a:t>
            </a:r>
            <a:r>
              <a:rPr lang="en-US" altLang="en-US" dirty="0"/>
              <a:t>!</a:t>
            </a:r>
          </a:p>
          <a:p>
            <a:pPr lvl="1" eaLnBrk="1" hangingPunct="1"/>
            <a:r>
              <a:rPr lang="en-US" altLang="en-US" dirty="0"/>
              <a:t>Ensure only appropriate data is assigned to</a:t>
            </a:r>
            <a:br>
              <a:rPr lang="en-US" altLang="en-US" dirty="0"/>
            </a:br>
            <a:r>
              <a:rPr lang="en-US" altLang="en-US" dirty="0"/>
              <a:t>class private member variables</a:t>
            </a:r>
          </a:p>
          <a:p>
            <a:pPr lvl="1" eaLnBrk="1" hangingPunct="1"/>
            <a:r>
              <a:rPr lang="en-US" altLang="en-US" dirty="0">
                <a:solidFill>
                  <a:srgbClr val="0070C0"/>
                </a:solidFill>
              </a:rPr>
              <a:t>Powerful OOP principle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ECB6A72B-3D7A-4C29-B861-1B14AC864124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13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3557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Overloaded Constructors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dirty="0">
                <a:solidFill>
                  <a:srgbClr val="00B050"/>
                </a:solidFill>
              </a:rPr>
              <a:t>Can overload constructors </a:t>
            </a:r>
            <a:r>
              <a:rPr lang="en-US" altLang="en-US" dirty="0"/>
              <a:t>just like </a:t>
            </a:r>
            <a:br>
              <a:rPr lang="en-US" altLang="en-US" dirty="0"/>
            </a:br>
            <a:r>
              <a:rPr lang="en-US" altLang="en-US" dirty="0"/>
              <a:t>other functions (</a:t>
            </a:r>
            <a:r>
              <a:rPr lang="en-US" altLang="en-US" dirty="0">
                <a:solidFill>
                  <a:srgbClr val="C00000"/>
                </a:solidFill>
              </a:rPr>
              <a:t>Function Overloading</a:t>
            </a:r>
            <a:r>
              <a:rPr lang="en-US" altLang="en-US" dirty="0"/>
              <a:t>)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dirty="0"/>
              <a:t>Recall: a signature consists of: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Name of function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Parameter list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dirty="0"/>
              <a:t>Provide constructors for all possible</a:t>
            </a:r>
            <a:br>
              <a:rPr lang="en-US" altLang="en-US" dirty="0"/>
            </a:br>
            <a:r>
              <a:rPr lang="en-US" altLang="en-US" dirty="0"/>
              <a:t>argument-lists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Particularly "how many"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E63B72F1-CB58-4FAC-8AB5-78E7446B69DE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14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4581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000"/>
              <a:t>Class with Constructors Example: </a:t>
            </a:r>
            <a:br>
              <a:rPr lang="en-US" altLang="en-US" sz="3000"/>
            </a:br>
            <a:r>
              <a:rPr lang="en-US" altLang="en-US" sz="3000" b="1"/>
              <a:t>Display 7.1  </a:t>
            </a:r>
            <a:r>
              <a:rPr lang="en-US" altLang="en-US" sz="3000"/>
              <a:t>Class with Constructors (1 of 3)</a:t>
            </a:r>
          </a:p>
        </p:txBody>
      </p:sp>
      <p:pic>
        <p:nvPicPr>
          <p:cNvPr id="25603" name="Picture 5" descr="C:\WINDOWS\Desktop\Oh_type\sacitch_C++_ppt\gif\savitchc07d01_1of3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913" y="1576388"/>
            <a:ext cx="7407275" cy="462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90DDE88C-2492-4F3D-9C72-5737D636A397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15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5605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000"/>
              <a:t>Class with Constructors Example: </a:t>
            </a:r>
            <a:br>
              <a:rPr lang="en-US" altLang="en-US" sz="3000"/>
            </a:br>
            <a:r>
              <a:rPr lang="en-US" altLang="en-US" sz="3000" b="1"/>
              <a:t>Display 7.1  </a:t>
            </a:r>
            <a:r>
              <a:rPr lang="en-US" altLang="en-US" sz="3000"/>
              <a:t>Class with Constructors (2 of 3)</a:t>
            </a:r>
          </a:p>
        </p:txBody>
      </p:sp>
      <p:pic>
        <p:nvPicPr>
          <p:cNvPr id="26627" name="Picture 6" descr="C:\WINDOWS\Desktop\Oh_type\sacitch_C++_ppt\gif\savitchc07d01_2of3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150" y="1485900"/>
            <a:ext cx="664051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749C0E98-1D05-4475-9C38-EB20DC8C6A03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16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6629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000"/>
              <a:t>Class with Constructors Example: </a:t>
            </a:r>
            <a:br>
              <a:rPr lang="en-US" altLang="en-US" sz="3000"/>
            </a:br>
            <a:r>
              <a:rPr lang="en-US" altLang="en-US" sz="3000" b="1"/>
              <a:t>Display 7.1  </a:t>
            </a:r>
            <a:r>
              <a:rPr lang="en-US" altLang="en-US" sz="3000"/>
              <a:t>Class with Constructors (3 of 3)</a:t>
            </a:r>
          </a:p>
        </p:txBody>
      </p:sp>
      <p:pic>
        <p:nvPicPr>
          <p:cNvPr id="27651" name="Picture 4" descr="C:\WINDOWS\Desktop\Oh_type\sacitch_C++_ppt\gif\savitchc07d01_3of3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7738" y="1381125"/>
            <a:ext cx="5386387" cy="508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0DC91DD6-A2CB-4022-BF7C-9C8E320A3193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17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7653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Constructor with No Arguments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Can be confusing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altLang="en-US" sz="2800" dirty="0"/>
              <a:t>Standard functions </a:t>
            </a:r>
            <a:r>
              <a:rPr lang="en-US" altLang="en-US" sz="2800" dirty="0">
                <a:solidFill>
                  <a:srgbClr val="C00000"/>
                </a:solidFill>
              </a:rPr>
              <a:t>with no arguments</a:t>
            </a:r>
            <a:r>
              <a:rPr lang="en-US" altLang="en-US" sz="2800" dirty="0"/>
              <a:t>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Called with syntax: </a:t>
            </a:r>
            <a:r>
              <a:rPr lang="en-US" altLang="en-US" sz="2400" dirty="0" err="1"/>
              <a:t>callMyFunction</a:t>
            </a:r>
            <a:r>
              <a:rPr lang="en-US" altLang="en-US" sz="2400" dirty="0"/>
              <a:t>();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Including empty parentheses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altLang="en-US" sz="2800" dirty="0"/>
              <a:t>Object declarations with no "initializers":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err="1">
                <a:solidFill>
                  <a:srgbClr val="C00000"/>
                </a:solidFill>
              </a:rPr>
              <a:t>DayOfYear</a:t>
            </a:r>
            <a:r>
              <a:rPr lang="en-US" altLang="en-US" sz="2400" dirty="0">
                <a:solidFill>
                  <a:srgbClr val="C00000"/>
                </a:solidFill>
              </a:rPr>
              <a:t> date1;	// This way!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err="1">
                <a:solidFill>
                  <a:srgbClr val="0070C0"/>
                </a:solidFill>
              </a:rPr>
              <a:t>DayOfYear</a:t>
            </a:r>
            <a:r>
              <a:rPr lang="en-US" altLang="en-US" sz="2400" dirty="0">
                <a:solidFill>
                  <a:srgbClr val="0070C0"/>
                </a:solidFill>
              </a:rPr>
              <a:t> date(); 	// NO!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What is this really?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Compiler sees a function declaration/prototype!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Yes!  Look closely!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7AADF4E9-F7B5-4B8F-B16F-E46766E675E1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18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8677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C00000"/>
                </a:solidFill>
              </a:rPr>
              <a:t>Explicit</a:t>
            </a:r>
            <a:r>
              <a:rPr lang="en-US" altLang="en-US" dirty="0"/>
              <a:t> Constructor Calls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>
                <a:solidFill>
                  <a:srgbClr val="C00000"/>
                </a:solidFill>
              </a:rPr>
              <a:t>Can also call constructor AGAIN</a:t>
            </a:r>
          </a:p>
          <a:p>
            <a:pPr lvl="1" eaLnBrk="1" hangingPunct="1"/>
            <a:r>
              <a:rPr lang="en-US" altLang="en-US" sz="2400" dirty="0"/>
              <a:t>After object declared</a:t>
            </a:r>
          </a:p>
          <a:p>
            <a:pPr lvl="2" eaLnBrk="1" hangingPunct="1"/>
            <a:r>
              <a:rPr lang="en-US" altLang="en-US" sz="2000" dirty="0"/>
              <a:t>Recall: constructor was </a:t>
            </a:r>
            <a:r>
              <a:rPr lang="en-US" altLang="en-US" sz="2000" dirty="0">
                <a:solidFill>
                  <a:srgbClr val="C00000"/>
                </a:solidFill>
              </a:rPr>
              <a:t>automatically called </a:t>
            </a:r>
            <a:r>
              <a:rPr lang="en-US" altLang="en-US" sz="2000" dirty="0"/>
              <a:t>then</a:t>
            </a:r>
          </a:p>
          <a:p>
            <a:pPr lvl="1" eaLnBrk="1" hangingPunct="1"/>
            <a:r>
              <a:rPr lang="en-US" altLang="en-US" sz="2400" dirty="0">
                <a:solidFill>
                  <a:srgbClr val="0070C0"/>
                </a:solidFill>
              </a:rPr>
              <a:t>Can call via object’s name; standard member</a:t>
            </a:r>
            <a:br>
              <a:rPr lang="en-US" altLang="en-US" sz="2400" dirty="0">
                <a:solidFill>
                  <a:srgbClr val="0070C0"/>
                </a:solidFill>
              </a:rPr>
            </a:br>
            <a:r>
              <a:rPr lang="en-US" altLang="en-US" sz="2400" dirty="0">
                <a:solidFill>
                  <a:srgbClr val="0070C0"/>
                </a:solidFill>
              </a:rPr>
              <a:t>function call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 dirty="0"/>
              <a:t>Convenient method of setting </a:t>
            </a:r>
            <a:br>
              <a:rPr lang="en-US" altLang="en-US" sz="2800" dirty="0"/>
            </a:br>
            <a:r>
              <a:rPr lang="en-US" altLang="en-US" sz="2800" dirty="0"/>
              <a:t>member variables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 dirty="0"/>
              <a:t>Method quite different from standard </a:t>
            </a:r>
            <a:br>
              <a:rPr lang="en-US" altLang="en-US" sz="2800" dirty="0"/>
            </a:br>
            <a:r>
              <a:rPr lang="en-US" altLang="en-US" sz="2800" dirty="0"/>
              <a:t>member function call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8BEA4535-5763-4616-949F-041FFC242B09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19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9701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Learning Objectives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Constructors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Definitions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Calling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/>
              <a:t>More Tools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 err="1"/>
              <a:t>const</a:t>
            </a:r>
            <a:r>
              <a:rPr lang="en-US" altLang="en-US" sz="2400" dirty="0"/>
              <a:t> parameter modifier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Inline functions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Static member data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/>
              <a:t>Container: Vectors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Introduction to vector class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F9CD2C0A-2304-42AF-8F79-1F7422DC507C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2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14341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Explicit Constructor Call Example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Such a call returns "</a:t>
            </a:r>
            <a:r>
              <a:rPr lang="en-US" altLang="en-US" dirty="0">
                <a:solidFill>
                  <a:srgbClr val="0070C0"/>
                </a:solidFill>
              </a:rPr>
              <a:t>anonymous object</a:t>
            </a:r>
            <a:r>
              <a:rPr lang="en-US" altLang="en-US" dirty="0"/>
              <a:t>"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dirty="0"/>
              <a:t>Which can then be assigned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b="1" u="sng" dirty="0"/>
              <a:t>In Action</a:t>
            </a:r>
            <a:r>
              <a:rPr lang="en-US" altLang="en-US" dirty="0"/>
              <a:t>:</a:t>
            </a:r>
            <a:br>
              <a:rPr lang="en-US" altLang="en-US" dirty="0"/>
            </a:br>
            <a:r>
              <a:rPr lang="en-US" altLang="en-US" dirty="0" err="1"/>
              <a:t>DayOfYear</a:t>
            </a:r>
            <a:r>
              <a:rPr lang="en-US" altLang="en-US" dirty="0"/>
              <a:t> holiday(7, 4);  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/>
              <a:t>Constructor called at object’s declaration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dirty="0"/>
              <a:t>Now to "re-initialize":</a:t>
            </a:r>
            <a:br>
              <a:rPr lang="en-US" altLang="en-US" dirty="0"/>
            </a:br>
            <a:r>
              <a:rPr lang="en-US" altLang="en-US" dirty="0">
                <a:solidFill>
                  <a:srgbClr val="C00000"/>
                </a:solidFill>
              </a:rPr>
              <a:t>holiday = </a:t>
            </a:r>
            <a:r>
              <a:rPr lang="en-US" altLang="en-US" dirty="0" err="1">
                <a:solidFill>
                  <a:srgbClr val="C00000"/>
                </a:solidFill>
              </a:rPr>
              <a:t>DayOfYear</a:t>
            </a:r>
            <a:r>
              <a:rPr lang="en-US" altLang="en-US" dirty="0">
                <a:solidFill>
                  <a:srgbClr val="C00000"/>
                </a:solidFill>
              </a:rPr>
              <a:t>(5, 5);</a:t>
            </a:r>
          </a:p>
          <a:p>
            <a:pPr lvl="3" eaLnBrk="1" hangingPunct="1">
              <a:lnSpc>
                <a:spcPct val="90000"/>
              </a:lnSpc>
            </a:pPr>
            <a:r>
              <a:rPr lang="en-US" altLang="en-US" dirty="0"/>
              <a:t>Explicit constructor call</a:t>
            </a:r>
          </a:p>
          <a:p>
            <a:pPr lvl="3" eaLnBrk="1" hangingPunct="1">
              <a:lnSpc>
                <a:spcPct val="90000"/>
              </a:lnSpc>
            </a:pPr>
            <a:r>
              <a:rPr lang="en-US" altLang="en-US" dirty="0">
                <a:solidFill>
                  <a:srgbClr val="0070C0"/>
                </a:solidFill>
              </a:rPr>
              <a:t>Returns new "anonymous object"</a:t>
            </a:r>
          </a:p>
          <a:p>
            <a:pPr lvl="3" eaLnBrk="1" hangingPunct="1">
              <a:lnSpc>
                <a:spcPct val="90000"/>
              </a:lnSpc>
            </a:pPr>
            <a:r>
              <a:rPr lang="en-US" altLang="en-US" dirty="0"/>
              <a:t>Assigned back to current object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B345CA27-104E-4DF2-8BB0-A40EFE53149D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20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0725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accent6"/>
                </a:solidFill>
              </a:rPr>
              <a:t>Aggregate</a:t>
            </a:r>
            <a:r>
              <a:rPr lang="en-US" altLang="en-US" dirty="0"/>
              <a:t> Initialization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Arrays of simple type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int a[5] = { 1, 2, 3, 4, 5 };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Assign zero for all the elements w/o initializers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err="1"/>
              <a:t>int</a:t>
            </a:r>
            <a:r>
              <a:rPr lang="en-US" altLang="en-US" sz="2800" dirty="0"/>
              <a:t> b[6] = {1}; // {1, 0, 0, 0, 0, 0}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struct X { </a:t>
            </a:r>
            <a:r>
              <a:rPr lang="en-US" altLang="en-US" sz="2800" dirty="0" err="1"/>
              <a:t>int</a:t>
            </a:r>
            <a:r>
              <a:rPr lang="en-US" altLang="en-US" sz="2800" dirty="0"/>
              <a:t> </a:t>
            </a:r>
            <a:r>
              <a:rPr lang="en-US" altLang="en-US" sz="2800" dirty="0" err="1"/>
              <a:t>i</a:t>
            </a:r>
            <a:r>
              <a:rPr lang="en-US" altLang="en-US" sz="2800" dirty="0"/>
              <a:t>; float f; char c;};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X x2[3] = { </a:t>
            </a:r>
            <a:r>
              <a:rPr lang="en-US" altLang="en-US" sz="2800" dirty="0">
                <a:solidFill>
                  <a:srgbClr val="0070C0"/>
                </a:solidFill>
              </a:rPr>
              <a:t>{ 1, 1.1, ‘a’}</a:t>
            </a:r>
            <a:r>
              <a:rPr lang="en-US" altLang="en-US" sz="2800" dirty="0"/>
              <a:t>, </a:t>
            </a:r>
            <a:r>
              <a:rPr lang="en-US" altLang="en-US" sz="2800" dirty="0">
                <a:solidFill>
                  <a:srgbClr val="C00000"/>
                </a:solidFill>
              </a:rPr>
              <a:t>{ 2, 2.2, ‘b’}</a:t>
            </a:r>
            <a:r>
              <a:rPr lang="en-US" altLang="en-US" sz="2800" dirty="0"/>
              <a:t> };</a:t>
            </a:r>
          </a:p>
          <a:p>
            <a:pPr eaLnBrk="1" hangingPunct="1">
              <a:lnSpc>
                <a:spcPct val="90000"/>
              </a:lnSpc>
            </a:pPr>
            <a:endParaRPr lang="en-US" altLang="en-US" sz="28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class Y {</a:t>
            </a:r>
            <a:r>
              <a:rPr lang="en-US" altLang="en-US" sz="2800" b="1" dirty="0"/>
              <a:t>private</a:t>
            </a:r>
            <a:r>
              <a:rPr lang="en-US" altLang="en-US" sz="2800" dirty="0"/>
              <a:t>: </a:t>
            </a:r>
            <a:r>
              <a:rPr lang="en-US" altLang="en-US" sz="2800" dirty="0" err="1"/>
              <a:t>int</a:t>
            </a:r>
            <a:r>
              <a:rPr lang="en-US" altLang="en-US" sz="2800" dirty="0"/>
              <a:t> </a:t>
            </a:r>
            <a:r>
              <a:rPr lang="en-US" altLang="en-US" sz="2800" dirty="0" err="1"/>
              <a:t>i</a:t>
            </a:r>
            <a:r>
              <a:rPr lang="en-US" altLang="en-US" sz="2800" dirty="0"/>
              <a:t>; float f; </a:t>
            </a:r>
            <a:r>
              <a:rPr lang="en-US" altLang="en-US" sz="2800" b="1" dirty="0"/>
              <a:t>public</a:t>
            </a:r>
            <a:r>
              <a:rPr lang="en-US" altLang="en-US" sz="2800" dirty="0"/>
              <a:t>: Y(</a:t>
            </a:r>
            <a:r>
              <a:rPr lang="en-US" altLang="en-US" sz="2800" dirty="0" err="1"/>
              <a:t>int</a:t>
            </a:r>
            <a:r>
              <a:rPr lang="en-US" altLang="en-US" sz="2800" dirty="0"/>
              <a:t> a, float b)};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Y y1[3] = { </a:t>
            </a:r>
            <a:r>
              <a:rPr lang="en-US" altLang="en-US" sz="2800" dirty="0">
                <a:solidFill>
                  <a:srgbClr val="7030A0"/>
                </a:solidFill>
              </a:rPr>
              <a:t>Y(1,1.1)</a:t>
            </a:r>
            <a:r>
              <a:rPr lang="en-US" altLang="en-US" sz="2800" dirty="0"/>
              <a:t>, </a:t>
            </a:r>
            <a:r>
              <a:rPr lang="en-US" altLang="en-US" sz="2800" dirty="0">
                <a:solidFill>
                  <a:srgbClr val="00B050"/>
                </a:solidFill>
              </a:rPr>
              <a:t>Y(2,2.2)</a:t>
            </a:r>
            <a:r>
              <a:rPr lang="en-US" altLang="en-US" sz="2800" dirty="0"/>
              <a:t>, </a:t>
            </a:r>
            <a:r>
              <a:rPr lang="en-US" altLang="en-US" sz="2800" dirty="0">
                <a:solidFill>
                  <a:srgbClr val="FFC000"/>
                </a:solidFill>
              </a:rPr>
              <a:t>Y(3, 3.3) </a:t>
            </a:r>
            <a:r>
              <a:rPr lang="en-US" altLang="en-US" sz="2800" dirty="0"/>
              <a:t>};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6D0DE8A6-3043-4BE0-8D77-0A92B5B90140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21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174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6170593"/>
      </p:ext>
    </p:extLst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E0F353-F0A9-4793-ADB5-7164E86F9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EDDB79-AF7D-484D-B336-E0446CE36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1B13499-1743-4937-87B7-8598F199B7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altLang="en-US"/>
              <a:t>7-</a:t>
            </a:r>
            <a:fld id="{3C4CA6D4-64F8-4BE7-8B02-2D3314DA5FCC}" type="slidenum">
              <a:rPr lang="en-US" altLang="en-US" smtClean="0"/>
              <a:pPr/>
              <a:t>22</a:t>
            </a:fld>
            <a:endParaRPr lang="en-US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D2FC00-0372-41F9-AF4C-8AB51B1A608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410962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Default Constructor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Defined as: constructor </a:t>
            </a:r>
            <a:r>
              <a:rPr lang="en-US" altLang="en-US" sz="2800" dirty="0">
                <a:solidFill>
                  <a:srgbClr val="C00000"/>
                </a:solidFill>
              </a:rPr>
              <a:t>w/ no arguments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/>
              <a:t>One should always be defined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>
                <a:solidFill>
                  <a:srgbClr val="C00000"/>
                </a:solidFill>
              </a:rPr>
              <a:t>Auto-Generated?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Yes &amp; No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rgbClr val="0070C0"/>
                </a:solidFill>
              </a:rPr>
              <a:t>If no constructors AT ALL are defined </a:t>
            </a:r>
            <a:r>
              <a:rPr lang="en-US" altLang="en-US" sz="2400" dirty="0">
                <a:solidFill>
                  <a:srgbClr val="0070C0"/>
                </a:solidFill>
                <a:sym typeface="Wingdings" panose="05000000000000000000" pitchFamily="2" charset="2"/>
              </a:rPr>
              <a:t></a:t>
            </a:r>
            <a:r>
              <a:rPr lang="en-US" altLang="en-US" sz="2400" dirty="0">
                <a:solidFill>
                  <a:srgbClr val="0070C0"/>
                </a:solidFill>
              </a:rPr>
              <a:t> Yes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If any constructors are defined </a:t>
            </a:r>
            <a:r>
              <a:rPr lang="en-US" altLang="en-US" sz="2400" dirty="0">
                <a:sym typeface="Wingdings" panose="05000000000000000000" pitchFamily="2" charset="2"/>
              </a:rPr>
              <a:t></a:t>
            </a:r>
            <a:r>
              <a:rPr lang="en-US" altLang="en-US" sz="2400" dirty="0"/>
              <a:t> No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/>
              <a:t>If no </a:t>
            </a:r>
            <a:r>
              <a:rPr lang="en-US" altLang="en-US" sz="2800" b="1" dirty="0"/>
              <a:t>default constructor</a:t>
            </a:r>
            <a:r>
              <a:rPr lang="en-US" altLang="en-US" sz="2800" dirty="0"/>
              <a:t> (but with other constructors) 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</a:rPr>
              <a:t>Cannot declare: </a:t>
            </a:r>
            <a:r>
              <a:rPr lang="en-US" altLang="en-US" sz="2400" dirty="0" err="1">
                <a:solidFill>
                  <a:srgbClr val="7030A0"/>
                </a:solidFill>
              </a:rPr>
              <a:t>MyClass</a:t>
            </a:r>
            <a:r>
              <a:rPr lang="en-US" altLang="en-US" sz="2400" dirty="0">
                <a:solidFill>
                  <a:srgbClr val="7030A0"/>
                </a:solidFill>
              </a:rPr>
              <a:t> </a:t>
            </a:r>
            <a:r>
              <a:rPr lang="en-US" altLang="en-US" sz="2400" dirty="0" err="1">
                <a:solidFill>
                  <a:srgbClr val="7030A0"/>
                </a:solidFill>
              </a:rPr>
              <a:t>myObject</a:t>
            </a:r>
            <a:r>
              <a:rPr lang="en-US" altLang="en-US" sz="2400" dirty="0">
                <a:solidFill>
                  <a:srgbClr val="7030A0"/>
                </a:solidFill>
              </a:rPr>
              <a:t>;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With no initializers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Generate compile-time errors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6D0DE8A6-3043-4BE0-8D77-0A92B5B90140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23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174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Class Type Member Variables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40000"/>
              </a:spcBef>
            </a:pPr>
            <a:r>
              <a:rPr lang="en-US" altLang="en-US" sz="2800" dirty="0"/>
              <a:t>Class </a:t>
            </a:r>
            <a:r>
              <a:rPr lang="en-US" altLang="en-US" sz="2800" dirty="0">
                <a:solidFill>
                  <a:srgbClr val="C00000"/>
                </a:solidFill>
              </a:rPr>
              <a:t>member variables </a:t>
            </a:r>
            <a:r>
              <a:rPr lang="en-US" altLang="en-US" sz="2800" dirty="0"/>
              <a:t>can be any type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dirty="0"/>
              <a:t>Including </a:t>
            </a:r>
            <a:r>
              <a:rPr lang="en-US" altLang="en-US" sz="2400" dirty="0">
                <a:solidFill>
                  <a:srgbClr val="C00000"/>
                </a:solidFill>
              </a:rPr>
              <a:t>objects of other classes</a:t>
            </a:r>
            <a:r>
              <a:rPr lang="en-US" altLang="en-US" sz="2400" dirty="0"/>
              <a:t>!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dirty="0"/>
              <a:t>Type of class relationship</a:t>
            </a:r>
          </a:p>
          <a:p>
            <a:pPr lvl="2" eaLnBrk="1" hangingPunct="1">
              <a:spcBef>
                <a:spcPct val="40000"/>
              </a:spcBef>
            </a:pPr>
            <a:r>
              <a:rPr lang="en-US" altLang="en-US" sz="2000" dirty="0"/>
              <a:t>Powerful OOP principle</a:t>
            </a:r>
          </a:p>
          <a:p>
            <a:pPr eaLnBrk="1" hangingPunct="1">
              <a:spcBef>
                <a:spcPct val="70000"/>
              </a:spcBef>
            </a:pPr>
            <a:r>
              <a:rPr lang="en-US" altLang="en-US" sz="2800" dirty="0"/>
              <a:t>Need special notation for constructors</a:t>
            </a:r>
            <a:endParaRPr lang="en-US" altLang="en-US" sz="2400" dirty="0"/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dirty="0"/>
              <a:t>So they can </a:t>
            </a:r>
            <a:r>
              <a:rPr lang="en-US" altLang="en-US" sz="2400" dirty="0">
                <a:solidFill>
                  <a:srgbClr val="0070C0"/>
                </a:solidFill>
              </a:rPr>
              <a:t>call "back" to member </a:t>
            </a:r>
            <a:br>
              <a:rPr lang="en-US" altLang="en-US" sz="2400" dirty="0">
                <a:solidFill>
                  <a:srgbClr val="0070C0"/>
                </a:solidFill>
              </a:rPr>
            </a:br>
            <a:r>
              <a:rPr lang="en-US" altLang="en-US" sz="2400" dirty="0">
                <a:solidFill>
                  <a:srgbClr val="0070C0"/>
                </a:solidFill>
              </a:rPr>
              <a:t>object’s constructor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BEF32C07-31EA-4A49-B403-9DC034AE2D31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24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2773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2800"/>
              <a:t>Class Member Variable Example: </a:t>
            </a:r>
            <a:br>
              <a:rPr lang="en-US" altLang="en-US" sz="2800"/>
            </a:br>
            <a:r>
              <a:rPr lang="en-US" altLang="en-US" sz="2800" b="1"/>
              <a:t>Display 7.3  </a:t>
            </a:r>
            <a:r>
              <a:rPr lang="en-US" altLang="en-US" sz="2800"/>
              <a:t>A Class Member Variable (1 of 5)</a:t>
            </a:r>
          </a:p>
        </p:txBody>
      </p:sp>
      <p:pic>
        <p:nvPicPr>
          <p:cNvPr id="33795" name="Picture 6" descr="C:\WINDOWS\Desktop\Oh_type\sacitch_C++_ppt\gif\savitchc07d03_1of5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25" y="1528763"/>
            <a:ext cx="7696200" cy="458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4A9FC9F3-2541-4AD3-8452-635CDB6F93EC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25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3797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2800"/>
              <a:t>Class Member Variable Example: </a:t>
            </a:r>
            <a:br>
              <a:rPr lang="en-US" altLang="en-US" sz="2800"/>
            </a:br>
            <a:r>
              <a:rPr lang="en-US" altLang="en-US" sz="2800" b="1"/>
              <a:t>Display 7.3  </a:t>
            </a:r>
            <a:r>
              <a:rPr lang="en-US" altLang="en-US" sz="2800"/>
              <a:t>A Class Member Variable (2 of 5)</a:t>
            </a:r>
          </a:p>
        </p:txBody>
      </p:sp>
      <p:pic>
        <p:nvPicPr>
          <p:cNvPr id="34819" name="Picture 6" descr="C:\WINDOWS\Desktop\Oh_type\sacitch_C++_ppt\gif\savitchc07d03_2of5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850" y="1412875"/>
            <a:ext cx="6350000" cy="5116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DE819C94-3B42-4192-8A37-5986C0088D6B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26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4821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2800"/>
              <a:t>Class Member Variable Example: </a:t>
            </a:r>
            <a:br>
              <a:rPr lang="en-US" altLang="en-US" sz="2800"/>
            </a:br>
            <a:r>
              <a:rPr lang="en-US" altLang="en-US" sz="2800" b="1"/>
              <a:t>Display 7.3  </a:t>
            </a:r>
            <a:r>
              <a:rPr lang="en-US" altLang="en-US" sz="2800"/>
              <a:t>A Class Member Variable (3 of 5)</a:t>
            </a:r>
          </a:p>
        </p:txBody>
      </p:sp>
      <p:pic>
        <p:nvPicPr>
          <p:cNvPr id="35843" name="Picture 4" descr="C:\WINDOWS\Desktop\Oh_type\sacitch_C++_ppt\gif\savitchc07d03_3of5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0" y="1828800"/>
            <a:ext cx="7772400" cy="363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E53F6AD7-C0EB-4DBA-BDA2-B22DDC0D828F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27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5845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2800"/>
              <a:t>Class Member Variable Example: </a:t>
            </a:r>
            <a:br>
              <a:rPr lang="en-US" altLang="en-US" sz="2800"/>
            </a:br>
            <a:r>
              <a:rPr lang="en-US" altLang="en-US" sz="2800" b="1"/>
              <a:t>Display 7.3  </a:t>
            </a:r>
            <a:r>
              <a:rPr lang="en-US" altLang="en-US" sz="2800"/>
              <a:t>A Class Member Variable (4 of 5)</a:t>
            </a:r>
          </a:p>
        </p:txBody>
      </p:sp>
      <p:pic>
        <p:nvPicPr>
          <p:cNvPr id="36867" name="Picture 4" descr="C:\WINDOWS\Desktop\Oh_type\sacitch_C++_ppt\gif\savitchc07d03_4of5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138" y="1419225"/>
            <a:ext cx="5816600" cy="504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B6E76611-8399-46B1-8D0A-044C16F03FF3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28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6869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2800"/>
              <a:t>Class Member Variable Example: </a:t>
            </a:r>
            <a:br>
              <a:rPr lang="en-US" altLang="en-US" sz="2800"/>
            </a:br>
            <a:r>
              <a:rPr lang="en-US" altLang="en-US" sz="2800" b="1"/>
              <a:t>Display 7.3  </a:t>
            </a:r>
            <a:r>
              <a:rPr lang="en-US" altLang="en-US" sz="2800"/>
              <a:t>A Class Member Variable (5 of 5)</a:t>
            </a:r>
          </a:p>
        </p:txBody>
      </p:sp>
      <p:pic>
        <p:nvPicPr>
          <p:cNvPr id="37891" name="Picture 4" descr="C:\WINDOWS\Desktop\Oh_type\sacitch_C++_ppt\gif\savitchc07d03_5of5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3" y="1755775"/>
            <a:ext cx="7772400" cy="405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DD000FBA-9FA3-46FA-B3C2-997AD070E56D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29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7893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Safety Issues on Initialization in C 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3429000" cy="4525963"/>
          </a:xfrm>
        </p:spPr>
        <p:txBody>
          <a:bodyPr/>
          <a:lstStyle/>
          <a:p>
            <a:pPr eaLnBrk="1" hangingPunct="1"/>
            <a:r>
              <a:rPr lang="en-US" altLang="en-US" dirty="0"/>
              <a:t>Most of C bugs occur when the users forgets to </a:t>
            </a:r>
            <a:r>
              <a:rPr lang="en-US" altLang="en-US" dirty="0">
                <a:solidFill>
                  <a:srgbClr val="C00000"/>
                </a:solidFill>
              </a:rPr>
              <a:t>initialize</a:t>
            </a:r>
            <a:r>
              <a:rPr lang="en-US" altLang="en-US" dirty="0"/>
              <a:t> or </a:t>
            </a:r>
            <a:r>
              <a:rPr lang="en-US" altLang="en-US" dirty="0">
                <a:solidFill>
                  <a:srgbClr val="C00000"/>
                </a:solidFill>
              </a:rPr>
              <a:t>clean up </a:t>
            </a:r>
            <a:r>
              <a:rPr lang="en-US" altLang="en-US" dirty="0"/>
              <a:t>a variable</a:t>
            </a:r>
          </a:p>
          <a:p>
            <a:pPr eaLnBrk="1" hangingPunct="1"/>
            <a:r>
              <a:rPr lang="en-US" altLang="en-US" dirty="0"/>
              <a:t>Users don’t know how to initialize a </a:t>
            </a:r>
            <a:r>
              <a:rPr lang="en-US" altLang="en-US" b="1" dirty="0"/>
              <a:t>struct</a:t>
            </a:r>
            <a:r>
              <a:rPr lang="en-US" altLang="en-US" dirty="0"/>
              <a:t>, or even that they must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A7A3A70A-CE49-4A21-9362-44C0A57908A5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3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15365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8EEE142-FBF5-4C43-A5E0-7213421D6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99" y="1772301"/>
            <a:ext cx="5638801" cy="4095099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32F4A20F-58B6-EF4B-BCBB-FD49EF5FFEB2}"/>
              </a:ext>
            </a:extLst>
          </p:cNvPr>
          <p:cNvSpPr/>
          <p:nvPr/>
        </p:nvSpPr>
        <p:spPr>
          <a:xfrm>
            <a:off x="3962400" y="4343400"/>
            <a:ext cx="34290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</p:cSld>
  <p:clrMapOvr>
    <a:masterClrMapping/>
  </p:clrMapOvr>
  <p:transition spd="med"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 Initializers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C++11 supports a feature called member initialization</a:t>
            </a:r>
          </a:p>
          <a:p>
            <a:pPr lvl="1"/>
            <a:r>
              <a:rPr lang="en-US" dirty="0"/>
              <a:t>This feature allows you to set </a:t>
            </a:r>
            <a:r>
              <a:rPr lang="en-US" dirty="0">
                <a:solidFill>
                  <a:srgbClr val="C00000"/>
                </a:solidFill>
              </a:rPr>
              <a:t>default values </a:t>
            </a:r>
            <a:r>
              <a:rPr lang="en-US" dirty="0"/>
              <a:t>for member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altLang="en-US"/>
              <a:t>7-</a:t>
            </a:r>
            <a:fld id="{3C4CA6D4-64F8-4BE7-8B02-2D3314DA5FCC}" type="slidenum">
              <a:rPr lang="en-US" altLang="en-US" smtClean="0"/>
              <a:pPr/>
              <a:t>30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7" name="Rectangle 6"/>
          <p:cNvSpPr/>
          <p:nvPr/>
        </p:nvSpPr>
        <p:spPr>
          <a:xfrm>
            <a:off x="685800" y="3863181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marR="0" algn="just">
              <a:lnSpc>
                <a:spcPts val="12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>
                <a:solidFill>
                  <a:srgbClr val="00B0F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class</a:t>
            </a: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Coordinate</a:t>
            </a:r>
            <a:endParaRPr lang="en-US" dirty="0">
              <a:solidFill>
                <a:srgbClr val="000000"/>
              </a:solidFill>
              <a:effectLst/>
              <a:latin typeface="Giovanni"/>
              <a:ea typeface="Times New Roman" panose="02020603050405020304" pitchFamily="18" charset="0"/>
              <a:cs typeface="Giovanni"/>
            </a:endParaRPr>
          </a:p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{</a:t>
            </a:r>
            <a:endParaRPr lang="en-US" dirty="0">
              <a:solidFill>
                <a:srgbClr val="000000"/>
              </a:solidFill>
              <a:effectLst/>
              <a:latin typeface="Giovanni"/>
              <a:ea typeface="Times New Roman" panose="02020603050405020304" pitchFamily="18" charset="0"/>
              <a:cs typeface="Giovanni"/>
            </a:endParaRPr>
          </a:p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 </a:t>
            </a:r>
            <a:r>
              <a:rPr lang="en-US" dirty="0">
                <a:solidFill>
                  <a:srgbClr val="00B0F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public</a:t>
            </a: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:</a:t>
            </a:r>
            <a:endParaRPr lang="en-US" dirty="0">
              <a:solidFill>
                <a:srgbClr val="000000"/>
              </a:solidFill>
              <a:effectLst/>
              <a:latin typeface="Giovanni"/>
              <a:ea typeface="Times New Roman" panose="02020603050405020304" pitchFamily="18" charset="0"/>
              <a:cs typeface="Giovanni"/>
            </a:endParaRPr>
          </a:p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       Coordinate();</a:t>
            </a:r>
            <a:endParaRPr lang="en-US" dirty="0">
              <a:solidFill>
                <a:srgbClr val="000000"/>
              </a:solidFill>
              <a:effectLst/>
              <a:latin typeface="Giovanni"/>
              <a:ea typeface="Times New Roman" panose="02020603050405020304" pitchFamily="18" charset="0"/>
              <a:cs typeface="Giovanni"/>
            </a:endParaRPr>
          </a:p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B0F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 private</a:t>
            </a: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:</a:t>
            </a:r>
            <a:endParaRPr lang="en-US" dirty="0">
              <a:solidFill>
                <a:srgbClr val="000000"/>
              </a:solidFill>
              <a:effectLst/>
              <a:latin typeface="Giovanni"/>
              <a:ea typeface="Times New Roman" panose="02020603050405020304" pitchFamily="18" charset="0"/>
              <a:cs typeface="Giovanni"/>
            </a:endParaRPr>
          </a:p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       </a:t>
            </a:r>
            <a:r>
              <a:rPr lang="en-US" dirty="0" err="1">
                <a:solidFill>
                  <a:srgbClr val="00B0F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x=1;</a:t>
            </a:r>
            <a:endParaRPr lang="en-US" dirty="0">
              <a:solidFill>
                <a:srgbClr val="000000"/>
              </a:solidFill>
              <a:effectLst/>
              <a:latin typeface="Giovanni"/>
              <a:ea typeface="Times New Roman" panose="02020603050405020304" pitchFamily="18" charset="0"/>
              <a:cs typeface="Giovanni"/>
            </a:endParaRPr>
          </a:p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       </a:t>
            </a:r>
            <a:r>
              <a:rPr lang="en-US" dirty="0" err="1">
                <a:solidFill>
                  <a:srgbClr val="00B0F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y=2;</a:t>
            </a:r>
            <a:endParaRPr lang="en-US" dirty="0">
              <a:solidFill>
                <a:srgbClr val="000000"/>
              </a:solidFill>
              <a:effectLst/>
              <a:latin typeface="Giovanni"/>
              <a:ea typeface="Times New Roman" panose="02020603050405020304" pitchFamily="18" charset="0"/>
              <a:cs typeface="Giovanni"/>
            </a:endParaRPr>
          </a:p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};</a:t>
            </a:r>
          </a:p>
          <a:p>
            <a:pPr algn="just"/>
            <a:r>
              <a:rPr lang="en-US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  Coordinate::Coordinate()</a:t>
            </a:r>
          </a:p>
          <a:p>
            <a:pPr algn="just"/>
            <a:r>
              <a:rPr lang="en-US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  { }</a:t>
            </a:r>
          </a:p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rgbClr val="000000"/>
              </a:solidFill>
              <a:effectLst/>
              <a:latin typeface="Giovanni"/>
              <a:ea typeface="Times New Roman" panose="02020603050405020304" pitchFamily="18" charset="0"/>
              <a:cs typeface="Giovann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90600" y="5924152"/>
            <a:ext cx="2252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 Coordinate c1;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776540" y="5910362"/>
            <a:ext cx="3454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Initializes c1.x to 1 and c1.y to 2</a:t>
            </a:r>
          </a:p>
        </p:txBody>
      </p:sp>
      <p:cxnSp>
        <p:nvCxnSpPr>
          <p:cNvPr id="11" name="Straight Arrow Connector 10"/>
          <p:cNvCxnSpPr>
            <a:stCxn id="12" idx="1"/>
          </p:cNvCxnSpPr>
          <p:nvPr/>
        </p:nvCxnSpPr>
        <p:spPr>
          <a:xfrm flipH="1">
            <a:off x="3581400" y="4878843"/>
            <a:ext cx="3048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629400" y="4555677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Member</a:t>
            </a:r>
          </a:p>
          <a:p>
            <a:r>
              <a:rPr lang="en-US" dirty="0"/>
              <a:t>Initializers</a:t>
            </a:r>
          </a:p>
        </p:txBody>
      </p:sp>
    </p:spTree>
    <p:extLst>
      <p:ext uri="{BB962C8B-B14F-4D97-AF65-F5344CB8AC3E}">
        <p14:creationId xmlns:p14="http://schemas.microsoft.com/office/powerpoint/2010/main" val="619261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 Delegation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C++11 allows one constructor to invoke another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default constructor invokes the constructor to initialize x and y to 99,99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altLang="en-US"/>
              <a:t>7-</a:t>
            </a:r>
            <a:fld id="{3C4CA6D4-64F8-4BE7-8B02-2D3314DA5FCC}" type="slidenum">
              <a:rPr lang="en-US" altLang="en-US" smtClean="0"/>
              <a:pPr/>
              <a:t>31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Copyright © 2017 Pearson Education, Ltd. All rights reserved.</a:t>
            </a:r>
            <a:endParaRPr lang="en-CA" dirty="0"/>
          </a:p>
        </p:txBody>
      </p:sp>
      <p:sp>
        <p:nvSpPr>
          <p:cNvPr id="6" name="Rectangle 5"/>
          <p:cNvSpPr/>
          <p:nvPr/>
        </p:nvSpPr>
        <p:spPr>
          <a:xfrm>
            <a:off x="76200" y="3048000"/>
            <a:ext cx="8991600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Coordinate::Coordinate(</a:t>
            </a:r>
            <a:r>
              <a:rPr lang="en-US" dirty="0" err="1">
                <a:solidFill>
                  <a:srgbClr val="00B0F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xval</a:t>
            </a: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, </a:t>
            </a:r>
            <a:r>
              <a:rPr lang="en-US" dirty="0" err="1">
                <a:solidFill>
                  <a:srgbClr val="00B0F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yval</a:t>
            </a: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) : x(</a:t>
            </a:r>
            <a:r>
              <a:rPr lang="en-US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xval</a:t>
            </a: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), y(</a:t>
            </a:r>
            <a:r>
              <a:rPr lang="en-US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yval</a:t>
            </a: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)</a:t>
            </a:r>
            <a:endParaRPr lang="en-US" dirty="0">
              <a:solidFill>
                <a:srgbClr val="000000"/>
              </a:solidFill>
              <a:effectLst/>
              <a:latin typeface="Giovanni"/>
              <a:ea typeface="Times New Roman" panose="02020603050405020304" pitchFamily="18" charset="0"/>
              <a:cs typeface="Giovanni"/>
            </a:endParaRPr>
          </a:p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Giovanni"/>
              </a:rPr>
              <a:t>{ }</a:t>
            </a:r>
          </a:p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Giovanni"/>
            </a:endParaRPr>
          </a:p>
          <a:p>
            <a:r>
              <a:rPr lang="en-US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  Coordinate::Coordinate() : Coordinate(99,99)</a:t>
            </a:r>
            <a:br>
              <a:rPr lang="en-US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  { }</a:t>
            </a:r>
          </a:p>
          <a:p>
            <a:pPr marL="457200" marR="0" algn="just">
              <a:lnSpc>
                <a:spcPts val="12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rgbClr val="000000"/>
              </a:solidFill>
              <a:effectLst/>
              <a:latin typeface="Giovanni"/>
              <a:ea typeface="Times New Roman" panose="02020603050405020304" pitchFamily="18" charset="0"/>
              <a:cs typeface="Giovanni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F7FFD3D-BD2E-0246-9D9E-5D1D1D518CC8}"/>
              </a:ext>
            </a:extLst>
          </p:cNvPr>
          <p:cNvSpPr/>
          <p:nvPr/>
        </p:nvSpPr>
        <p:spPr>
          <a:xfrm>
            <a:off x="4229100" y="3564903"/>
            <a:ext cx="2324100" cy="292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581958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Initialize/Constructor for Stash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You can replace function </a:t>
            </a:r>
            <a:r>
              <a:rPr lang="en-US" altLang="en-US" sz="2800" dirty="0">
                <a:solidFill>
                  <a:srgbClr val="C00000"/>
                </a:solidFill>
              </a:rPr>
              <a:t>initialize() </a:t>
            </a:r>
            <a:r>
              <a:rPr lang="en-US" altLang="en-US" sz="2800" dirty="0"/>
              <a:t>with a constructor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238A32D6-2B4C-45A6-88B7-857442CBE0FA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32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8917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D485F6F-5518-5A4A-BD67-6AF1B8183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022" y="2540000"/>
            <a:ext cx="6210300" cy="3937000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DDAF0204-32B7-6E43-A263-600B1F216CA2}"/>
              </a:ext>
            </a:extLst>
          </p:cNvPr>
          <p:cNvGrpSpPr/>
          <p:nvPr/>
        </p:nvGrpSpPr>
        <p:grpSpPr>
          <a:xfrm>
            <a:off x="5257800" y="4432300"/>
            <a:ext cx="3302000" cy="1790700"/>
            <a:chOff x="6667500" y="2362200"/>
            <a:chExt cx="3302000" cy="1790700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9F8BF9A5-A0F9-B24F-95A1-A09CAA6028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67500" y="2362200"/>
              <a:ext cx="3302000" cy="508000"/>
            </a:xfrm>
            <a:prstGeom prst="rect">
              <a:avLst/>
            </a:prstGeom>
          </p:spPr>
        </p:pic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E3F320FB-7B33-BF43-9BCE-2D8072D20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31000" y="2743200"/>
              <a:ext cx="2184400" cy="1409700"/>
            </a:xfrm>
            <a:prstGeom prst="rect">
              <a:avLst/>
            </a:prstGeom>
          </p:spPr>
        </p:pic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653856EF-0AE8-1E42-B37E-961D4046211E}"/>
              </a:ext>
            </a:extLst>
          </p:cNvPr>
          <p:cNvSpPr/>
          <p:nvPr/>
        </p:nvSpPr>
        <p:spPr>
          <a:xfrm>
            <a:off x="647700" y="4813300"/>
            <a:ext cx="2324100" cy="292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17762919"/>
      </p:ext>
    </p:extLst>
  </p:cSld>
  <p:clrMapOvr>
    <a:masterClrMapping/>
  </p:clrMapOvr>
  <p:transition spd="med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Destructor?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Typically, you don’t need it</a:t>
            </a:r>
          </a:p>
          <a:p>
            <a:pPr eaLnBrk="1" hangingPunct="1">
              <a:lnSpc>
                <a:spcPct val="90000"/>
              </a:lnSpc>
            </a:pPr>
            <a:endParaRPr lang="en-US" altLang="en-US" sz="28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But if you use something similar to </a:t>
            </a:r>
            <a:r>
              <a:rPr lang="en-US" altLang="en-US" sz="2800" b="1" dirty="0"/>
              <a:t>malloc</a:t>
            </a:r>
            <a:r>
              <a:rPr lang="en-US" altLang="en-US" sz="2800" dirty="0"/>
              <a:t> in the constructor…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You need to </a:t>
            </a:r>
            <a:r>
              <a:rPr lang="en-US" altLang="en-US" sz="2800" b="1" dirty="0"/>
              <a:t>free</a:t>
            </a:r>
            <a:r>
              <a:rPr lang="en-US" altLang="en-US" sz="2800" dirty="0"/>
              <a:t> the memory</a:t>
            </a:r>
          </a:p>
          <a:p>
            <a:pPr eaLnBrk="1" hangingPunct="1">
              <a:lnSpc>
                <a:spcPct val="90000"/>
              </a:lnSpc>
            </a:pPr>
            <a:endParaRPr lang="en-US" altLang="en-US" sz="28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Will be introduced in </a:t>
            </a:r>
            <a:br>
              <a:rPr lang="en-US" altLang="en-US" sz="2800" dirty="0"/>
            </a:br>
            <a:r>
              <a:rPr lang="en-US" altLang="en-US" sz="2800" dirty="0"/>
              <a:t>Chapter 10 with </a:t>
            </a:r>
            <a:br>
              <a:rPr lang="en-US" altLang="en-US" sz="2800" dirty="0"/>
            </a:br>
            <a:r>
              <a:rPr lang="en-US" altLang="en-US" sz="2800" dirty="0"/>
              <a:t>pointers and dynamic</a:t>
            </a:r>
            <a:br>
              <a:rPr lang="en-US" altLang="en-US" sz="2800" dirty="0"/>
            </a:br>
            <a:r>
              <a:rPr lang="en-US" altLang="en-US" sz="2800" dirty="0"/>
              <a:t>arrays</a:t>
            </a:r>
            <a:endParaRPr lang="en-US" alt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238A32D6-2B4C-45A6-88B7-857442CBE0FA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33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8917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166EF3BF-F9BC-5B4F-AF2C-A250F999D669}"/>
              </a:ext>
            </a:extLst>
          </p:cNvPr>
          <p:cNvGrpSpPr/>
          <p:nvPr/>
        </p:nvGrpSpPr>
        <p:grpSpPr>
          <a:xfrm>
            <a:off x="3962400" y="4267200"/>
            <a:ext cx="5359400" cy="2020888"/>
            <a:chOff x="4800600" y="4760912"/>
            <a:chExt cx="5359400" cy="2020888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418B11D9-8362-4A40-8BEE-9E70DA1D7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800600" y="4760912"/>
              <a:ext cx="5359400" cy="1778000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F2169C02-F579-344B-88EC-C3DA218ECC7E}"/>
                </a:ext>
              </a:extLst>
            </p:cNvPr>
            <p:cNvSpPr/>
            <p:nvPr/>
          </p:nvSpPr>
          <p:spPr>
            <a:xfrm>
              <a:off x="5105400" y="6202363"/>
              <a:ext cx="1447800" cy="5794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8904616"/>
      </p:ext>
    </p:extLst>
  </p:cSld>
  <p:clrMapOvr>
    <a:masterClrMapping/>
  </p:clrMapOvr>
  <p:transition spd="med"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CBC841-E8AC-AA4A-A4E8-8BCD3648C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3840B80-9B86-6446-813A-D813CC646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225C00-BE93-F047-9D27-4E46225614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altLang="en-US"/>
              <a:t>7-</a:t>
            </a:r>
            <a:fld id="{3C4CA6D4-64F8-4BE7-8B02-2D3314DA5FCC}" type="slidenum">
              <a:rPr lang="en-US" altLang="en-US" smtClean="0"/>
              <a:pPr/>
              <a:t>34</a:t>
            </a:fld>
            <a:endParaRPr lang="en-US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0F92F54-D961-7D44-B2BC-E991152C5AA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509865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Parameter Passing Methods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Efficiency of parameter passing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Call-by-value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Requires copy be made </a:t>
            </a:r>
            <a:r>
              <a:rPr lang="en-US" altLang="en-US" sz="2000" dirty="0">
                <a:sym typeface="Wingdings" panose="05000000000000000000" pitchFamily="2" charset="2"/>
              </a:rPr>
              <a:t></a:t>
            </a:r>
            <a:r>
              <a:rPr lang="en-US" altLang="en-US" sz="2000" dirty="0"/>
              <a:t> Overhead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Call-by-reference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Placeholder for actual argument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Most efficient method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Negligible difference for simple types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For class types </a:t>
            </a:r>
            <a:r>
              <a:rPr lang="en-US" altLang="en-US" sz="2400" dirty="0">
                <a:sym typeface="Wingdings" panose="05000000000000000000" pitchFamily="2" charset="2"/>
              </a:rPr>
              <a:t></a:t>
            </a:r>
            <a:r>
              <a:rPr lang="en-US" altLang="en-US" sz="2400" dirty="0"/>
              <a:t> clear advantage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>
                <a:solidFill>
                  <a:srgbClr val="C00000"/>
                </a:solidFill>
              </a:rPr>
              <a:t>Call-by-reference desirable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Especially for </a:t>
            </a:r>
            <a:r>
              <a:rPr lang="en-US" altLang="en-US" sz="2400" dirty="0">
                <a:solidFill>
                  <a:srgbClr val="0070C0"/>
                </a:solidFill>
              </a:rPr>
              <a:t>"large" data</a:t>
            </a:r>
            <a:r>
              <a:rPr lang="en-US" altLang="en-US" sz="2400" dirty="0"/>
              <a:t>, like class types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238A32D6-2B4C-45A6-88B7-857442CBE0FA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35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8917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</a:t>
            </a:r>
            <a:r>
              <a:rPr lang="en-US" altLang="en-US" dirty="0" err="1"/>
              <a:t>const</a:t>
            </a:r>
            <a:r>
              <a:rPr lang="en-US" altLang="en-US" dirty="0"/>
              <a:t> Parameter Modifier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>
                <a:solidFill>
                  <a:srgbClr val="C00000"/>
                </a:solidFill>
              </a:rPr>
              <a:t>Large data types </a:t>
            </a:r>
            <a:r>
              <a:rPr lang="en-US" altLang="en-US" sz="2800" dirty="0"/>
              <a:t>(typically classes)</a:t>
            </a:r>
          </a:p>
          <a:p>
            <a:pPr lvl="1" eaLnBrk="1" hangingPunct="1"/>
            <a:r>
              <a:rPr lang="en-US" altLang="en-US" sz="2400" dirty="0"/>
              <a:t>Desirable to use </a:t>
            </a:r>
            <a:r>
              <a:rPr lang="en-US" altLang="en-US" sz="2400" dirty="0">
                <a:solidFill>
                  <a:srgbClr val="C00000"/>
                </a:solidFill>
              </a:rPr>
              <a:t>pass-by-reference</a:t>
            </a:r>
          </a:p>
          <a:p>
            <a:pPr lvl="1" eaLnBrk="1" hangingPunct="1"/>
            <a:r>
              <a:rPr lang="en-US" altLang="en-US" sz="2400" dirty="0"/>
              <a:t>Even if function will not make modifications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 dirty="0"/>
              <a:t>Protect argument</a:t>
            </a:r>
          </a:p>
          <a:p>
            <a:pPr lvl="1" eaLnBrk="1" hangingPunct="1"/>
            <a:r>
              <a:rPr lang="en-US" altLang="en-US" sz="2400" dirty="0"/>
              <a:t>Use </a:t>
            </a:r>
            <a:r>
              <a:rPr lang="en-US" altLang="en-US" sz="2400" dirty="0">
                <a:solidFill>
                  <a:srgbClr val="0070C0"/>
                </a:solidFill>
              </a:rPr>
              <a:t>constant</a:t>
            </a:r>
            <a:r>
              <a:rPr lang="en-US" altLang="en-US" sz="2400" dirty="0"/>
              <a:t> parameter</a:t>
            </a:r>
          </a:p>
          <a:p>
            <a:pPr lvl="2" eaLnBrk="1" hangingPunct="1"/>
            <a:r>
              <a:rPr lang="en-US" altLang="en-US" sz="2000" dirty="0"/>
              <a:t>Also called constant call-by-reference parameter</a:t>
            </a:r>
          </a:p>
          <a:p>
            <a:pPr lvl="1" eaLnBrk="1" hangingPunct="1"/>
            <a:r>
              <a:rPr lang="en-US" altLang="en-US" sz="2400" dirty="0"/>
              <a:t>Place keyword </a:t>
            </a:r>
            <a:r>
              <a:rPr lang="en-US" altLang="en-US" sz="2400" i="1" dirty="0" err="1"/>
              <a:t>const</a:t>
            </a:r>
            <a:r>
              <a:rPr lang="en-US" altLang="en-US" sz="2400" dirty="0"/>
              <a:t> before type</a:t>
            </a:r>
          </a:p>
          <a:p>
            <a:pPr lvl="1" eaLnBrk="1" hangingPunct="1"/>
            <a:r>
              <a:rPr lang="en-US" altLang="en-US" sz="2400" dirty="0"/>
              <a:t>Makes parameter "</a:t>
            </a:r>
            <a:r>
              <a:rPr lang="en-US" altLang="en-US" sz="2400" dirty="0">
                <a:solidFill>
                  <a:srgbClr val="0070C0"/>
                </a:solidFill>
              </a:rPr>
              <a:t>read-only</a:t>
            </a:r>
            <a:r>
              <a:rPr lang="en-US" altLang="en-US" sz="2400" dirty="0"/>
              <a:t>"</a:t>
            </a:r>
          </a:p>
          <a:p>
            <a:pPr lvl="1" eaLnBrk="1" hangingPunct="1"/>
            <a:r>
              <a:rPr lang="en-US" altLang="en-US" sz="2400" dirty="0"/>
              <a:t>Attempt to modify parameter results in compiler error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96640154-A74C-481A-9174-49C361463C03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36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9941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Use of const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/>
              <a:t>All-or-nothing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 dirty="0"/>
              <a:t>If no need for function modifications</a:t>
            </a:r>
          </a:p>
          <a:p>
            <a:pPr lvl="1" eaLnBrk="1" hangingPunct="1"/>
            <a:r>
              <a:rPr lang="en-US" altLang="en-US" sz="2400" dirty="0">
                <a:solidFill>
                  <a:srgbClr val="0070C0"/>
                </a:solidFill>
              </a:rPr>
              <a:t>Protect parameter with </a:t>
            </a:r>
            <a:r>
              <a:rPr lang="en-US" altLang="en-US" sz="2400" dirty="0" err="1">
                <a:solidFill>
                  <a:srgbClr val="0070C0"/>
                </a:solidFill>
              </a:rPr>
              <a:t>const</a:t>
            </a:r>
            <a:endParaRPr lang="en-US" altLang="en-US" sz="2400" dirty="0">
              <a:solidFill>
                <a:srgbClr val="0070C0"/>
              </a:solidFill>
            </a:endParaRPr>
          </a:p>
          <a:p>
            <a:pPr lvl="1" eaLnBrk="1" hangingPunct="1"/>
            <a:r>
              <a:rPr lang="en-US" altLang="en-US" sz="2400" dirty="0"/>
              <a:t>Protect ALL such parameters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 dirty="0"/>
              <a:t>This includes class member function</a:t>
            </a:r>
            <a:br>
              <a:rPr lang="en-US" altLang="en-US" sz="2800" dirty="0"/>
            </a:br>
            <a:r>
              <a:rPr lang="en-US" altLang="en-US" sz="2800" dirty="0"/>
              <a:t>parameters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dirty="0"/>
              <a:t>Input a </a:t>
            </a:r>
            <a:r>
              <a:rPr lang="en-US" altLang="en-US" sz="2400" dirty="0" err="1">
                <a:solidFill>
                  <a:srgbClr val="C00000"/>
                </a:solidFill>
              </a:rPr>
              <a:t>const</a:t>
            </a:r>
            <a:r>
              <a:rPr lang="en-US" altLang="en-US" sz="2400" dirty="0"/>
              <a:t> obj. to a </a:t>
            </a:r>
            <a:r>
              <a:rPr lang="en-US" altLang="en-US" sz="2400" dirty="0" err="1"/>
              <a:t>funct</a:t>
            </a:r>
            <a:r>
              <a:rPr lang="en-US" altLang="en-US" sz="2400" dirty="0"/>
              <a:t>. without </a:t>
            </a:r>
            <a:r>
              <a:rPr lang="en-US" altLang="en-US" sz="2400" dirty="0" err="1">
                <a:solidFill>
                  <a:srgbClr val="C00000"/>
                </a:solidFill>
              </a:rPr>
              <a:t>const</a:t>
            </a:r>
            <a:r>
              <a:rPr lang="en-US" altLang="en-US" sz="2400" dirty="0">
                <a:solidFill>
                  <a:srgbClr val="C00000"/>
                </a:solidFill>
              </a:rPr>
              <a:t> protection </a:t>
            </a:r>
            <a:r>
              <a:rPr lang="en-US" altLang="en-US" sz="2400" dirty="0"/>
              <a:t>(X)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sz="2400" dirty="0"/>
              <a:t>Call a </a:t>
            </a:r>
            <a:r>
              <a:rPr lang="en-US" altLang="en-US" sz="2400" dirty="0">
                <a:solidFill>
                  <a:srgbClr val="C00000"/>
                </a:solidFill>
              </a:rPr>
              <a:t>non-</a:t>
            </a:r>
            <a:r>
              <a:rPr lang="en-US" altLang="en-US" sz="2400" dirty="0" err="1">
                <a:solidFill>
                  <a:srgbClr val="C00000"/>
                </a:solidFill>
              </a:rPr>
              <a:t>const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funct</a:t>
            </a:r>
            <a:r>
              <a:rPr lang="en-US" altLang="en-US" sz="2400" dirty="0"/>
              <a:t>. in a </a:t>
            </a:r>
            <a:r>
              <a:rPr lang="en-US" altLang="en-US" sz="2400" dirty="0" err="1"/>
              <a:t>funct</a:t>
            </a:r>
            <a:r>
              <a:rPr lang="en-US" altLang="en-US" sz="2400" dirty="0"/>
              <a:t>. with </a:t>
            </a:r>
            <a:r>
              <a:rPr lang="en-US" altLang="en-US" sz="2400" dirty="0" err="1">
                <a:solidFill>
                  <a:srgbClr val="C00000"/>
                </a:solidFill>
              </a:rPr>
              <a:t>const</a:t>
            </a:r>
            <a:r>
              <a:rPr lang="en-US" altLang="en-US" sz="2400" dirty="0">
                <a:solidFill>
                  <a:srgbClr val="C00000"/>
                </a:solidFill>
              </a:rPr>
              <a:t> protection </a:t>
            </a:r>
            <a:r>
              <a:rPr lang="en-US" altLang="en-US" sz="2400" dirty="0"/>
              <a:t>(X)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C160F410-6DE2-40C7-A052-535775FC4A0F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37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0965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Chap 4: Constant Reference Parameters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Reference arguments inherently</a:t>
            </a:r>
            <a:br>
              <a:rPr lang="en-US" sz="2800" dirty="0"/>
            </a:br>
            <a:r>
              <a:rPr lang="en-US" sz="2800" dirty="0"/>
              <a:t>"dangerous"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Caller’s data can be changed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Often this is desired, sometimes not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800" dirty="0"/>
              <a:t>To "protect" input data, </a:t>
            </a:r>
            <a:r>
              <a:rPr lang="en-US" sz="2800" dirty="0">
                <a:solidFill>
                  <a:srgbClr val="C00000"/>
                </a:solidFill>
              </a:rPr>
              <a:t>&amp;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C00000"/>
                </a:solidFill>
              </a:rPr>
              <a:t>still pass by reference</a:t>
            </a:r>
            <a:r>
              <a:rPr lang="en-US" sz="2800" dirty="0"/>
              <a:t>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Use const keyword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Protect arguments with const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void </a:t>
            </a:r>
            <a:r>
              <a:rPr lang="en-US" sz="2000" dirty="0" err="1"/>
              <a:t>sendConstRef</a:t>
            </a:r>
            <a:r>
              <a:rPr lang="en-US" sz="2000" dirty="0"/>
              <a:t>(	</a:t>
            </a:r>
            <a:r>
              <a:rPr lang="en-US" sz="2000" dirty="0">
                <a:solidFill>
                  <a:srgbClr val="00B050"/>
                </a:solidFill>
              </a:rPr>
              <a:t>const</a:t>
            </a:r>
            <a:r>
              <a:rPr lang="en-US" sz="2000" dirty="0"/>
              <a:t> int &amp;par1,</a:t>
            </a:r>
            <a:br>
              <a:rPr lang="en-US" sz="2000" dirty="0"/>
            </a:br>
            <a:r>
              <a:rPr lang="en-US" sz="2000" dirty="0"/>
              <a:t>			</a:t>
            </a:r>
            <a:r>
              <a:rPr lang="en-US" sz="2000" dirty="0">
                <a:solidFill>
                  <a:srgbClr val="00B050"/>
                </a:solidFill>
              </a:rPr>
              <a:t>const</a:t>
            </a:r>
            <a:r>
              <a:rPr lang="en-US" sz="2000" dirty="0"/>
              <a:t> int &amp;par2);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7030A0"/>
                </a:solidFill>
              </a:rPr>
              <a:t>Protect all the member variables </a:t>
            </a:r>
            <a:r>
              <a:rPr lang="en-US" sz="2800" b="1" dirty="0">
                <a:solidFill>
                  <a:srgbClr val="7030A0"/>
                </a:solidFill>
              </a:rPr>
              <a:t>in class definition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/>
              <a:t>void </a:t>
            </a:r>
            <a:r>
              <a:rPr lang="en-US" sz="2000" dirty="0" err="1"/>
              <a:t>sendConstRef</a:t>
            </a:r>
            <a:r>
              <a:rPr lang="en-US" sz="2000" dirty="0"/>
              <a:t>(	int &amp;par1,</a:t>
            </a:r>
            <a:br>
              <a:rPr lang="en-US" sz="2000" dirty="0"/>
            </a:br>
            <a:r>
              <a:rPr lang="en-US" sz="2000" dirty="0"/>
              <a:t>			int &amp;par2) </a:t>
            </a:r>
            <a:r>
              <a:rPr lang="en-US" sz="2000" dirty="0">
                <a:solidFill>
                  <a:srgbClr val="00B050"/>
                </a:solidFill>
              </a:rPr>
              <a:t>const</a:t>
            </a:r>
            <a:r>
              <a:rPr lang="en-US" sz="2000" dirty="0"/>
              <a:t>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4-</a:t>
            </a:r>
            <a:fld id="{F67FE09B-3652-493C-A744-5B31E72A26D5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898989"/>
                </a:solidFill>
                <a:latin typeface="Calibri" pitchFamily="34" charset="0"/>
              </a:rPr>
              <a:t>Copyright © 2017 Pearson Education, Ltd. All rights reserved.</a:t>
            </a:r>
            <a:endParaRPr lang="en-CA" dirty="0">
              <a:solidFill>
                <a:srgbClr val="898989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361316"/>
      </p:ext>
    </p:extLst>
  </p:cSld>
  <p:clrMapOvr>
    <a:masterClrMapping/>
  </p:clrMapOvr>
  <p:transition spd="med"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BCB24A-2676-854E-AC3E-E6C89511D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10322A-6AEC-6246-B406-70928EDEA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7538ED-9F8F-E74E-BC70-D27BED8D61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altLang="en-US"/>
              <a:t>7-</a:t>
            </a:r>
            <a:fld id="{3C4CA6D4-64F8-4BE7-8B02-2D3314DA5FCC}" type="slidenum">
              <a:rPr lang="en-US" altLang="en-US" smtClean="0"/>
              <a:pPr/>
              <a:t>39</a:t>
            </a:fld>
            <a:endParaRPr lang="en-US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D7D6545-E770-A840-9666-9DE37C8ACD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85622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Constructors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Initialization of objects</a:t>
            </a:r>
          </a:p>
          <a:p>
            <a:pPr lvl="1" eaLnBrk="1" hangingPunct="1"/>
            <a:r>
              <a:rPr lang="en-US" altLang="en-US" dirty="0"/>
              <a:t>Initialize some or all member variables</a:t>
            </a:r>
          </a:p>
          <a:p>
            <a:pPr lvl="1" eaLnBrk="1" hangingPunct="1"/>
            <a:r>
              <a:rPr lang="en-US" altLang="en-US" dirty="0"/>
              <a:t>Other actions possible as well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dirty="0"/>
              <a:t>A special kind of member function</a:t>
            </a:r>
          </a:p>
          <a:p>
            <a:pPr lvl="1" eaLnBrk="1" hangingPunct="1"/>
            <a:r>
              <a:rPr lang="en-US" altLang="en-US" dirty="0">
                <a:solidFill>
                  <a:srgbClr val="C00000"/>
                </a:solidFill>
              </a:rPr>
              <a:t>Automatically called when object declared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dirty="0"/>
              <a:t>Very useful tool</a:t>
            </a:r>
          </a:p>
          <a:p>
            <a:pPr lvl="1" eaLnBrk="1" hangingPunct="1"/>
            <a:r>
              <a:rPr lang="en-US" altLang="en-US" dirty="0">
                <a:solidFill>
                  <a:srgbClr val="0070C0"/>
                </a:solidFill>
              </a:rPr>
              <a:t>Key principle of OOP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A7A3A70A-CE49-4A21-9362-44C0A57908A5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4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15365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178697"/>
      </p:ext>
    </p:extLst>
  </p:cSld>
  <p:clrMapOvr>
    <a:masterClrMapping/>
  </p:clrMapOvr>
  <p:transition spd="med">
    <p:wipe dir="r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Preprocessor Pitfalls (1/3)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sz="2400" dirty="0">
                <a:solidFill>
                  <a:srgbClr val="C00000"/>
                </a:solidFill>
              </a:rPr>
              <a:t>Preprocessor</a:t>
            </a:r>
            <a:r>
              <a:rPr lang="en-US" altLang="en-US" sz="2400" dirty="0"/>
              <a:t> will be inserted in the code directly for efficiency</a:t>
            </a:r>
          </a:p>
          <a:p>
            <a:pPr eaLnBrk="1" hangingPunct="1"/>
            <a:r>
              <a:rPr lang="en-US" altLang="en-US" sz="2400" dirty="0">
                <a:solidFill>
                  <a:srgbClr val="C00000"/>
                </a:solidFill>
              </a:rPr>
              <a:t>Act like a function (but </a:t>
            </a:r>
            <a:r>
              <a:rPr lang="en-US" altLang="en-US" sz="2400" b="1" dirty="0">
                <a:solidFill>
                  <a:srgbClr val="C00000"/>
                </a:solidFill>
              </a:rPr>
              <a:t>not</a:t>
            </a:r>
            <a:r>
              <a:rPr lang="en-US" altLang="en-US" sz="2400" dirty="0">
                <a:solidFill>
                  <a:srgbClr val="C00000"/>
                </a:solidFill>
              </a:rPr>
              <a:t> a function…)</a:t>
            </a:r>
          </a:p>
          <a:p>
            <a:pPr eaLnBrk="1" hangingPunct="1"/>
            <a:r>
              <a:rPr lang="en-US" altLang="en-US" sz="2400" dirty="0"/>
              <a:t>Quite easy to fall into the fiction</a:t>
            </a:r>
          </a:p>
          <a:p>
            <a:pPr eaLnBrk="1" hangingPunct="1"/>
            <a:endParaRPr lang="en-US" altLang="en-US" sz="2400" dirty="0"/>
          </a:p>
          <a:p>
            <a:pPr eaLnBrk="1" hangingPunct="1"/>
            <a:r>
              <a:rPr lang="en-US" altLang="en-US" sz="2400" dirty="0"/>
              <a:t>Define a preprocessor to calculate the area of a circle</a:t>
            </a: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AREA_CIRCLE (r) 3.14*r*r</a:t>
            </a:r>
          </a:p>
          <a:p>
            <a:pPr eaLnBrk="1" hangingPunct="1"/>
            <a:r>
              <a:rPr lang="en-US" altLang="en-US" sz="2400" dirty="0"/>
              <a:t>You will get compiler error. Why?</a:t>
            </a:r>
          </a:p>
          <a:p>
            <a:pPr eaLnBrk="1" hangingPunct="1"/>
            <a:r>
              <a:rPr lang="en-US" altLang="en-US" sz="2400" dirty="0"/>
              <a:t>The space should be removed!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AREA_CIRCLE(r) 3.14*r*r</a:t>
            </a:r>
          </a:p>
          <a:p>
            <a:pPr eaLnBrk="1" hangingPunct="1"/>
            <a:endParaRPr lang="en-US" alt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92AED55A-A463-42F2-87AE-DEFBF1788CB0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40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198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From 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0C59174-E5A4-E64B-BBA7-2295D2E786FE}"/>
              </a:ext>
            </a:extLst>
          </p:cNvPr>
          <p:cNvSpPr/>
          <p:nvPr/>
        </p:nvSpPr>
        <p:spPr>
          <a:xfrm>
            <a:off x="4038600" y="3810000"/>
            <a:ext cx="228600" cy="3810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67521460"/>
      </p:ext>
    </p:extLst>
  </p:cSld>
  <p:clrMapOvr>
    <a:masterClrMapping/>
  </p:clrMapOvr>
  <p:transition spd="med">
    <p:wipe dir="r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Preprocessor Pitfalls (2/3)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sz="2400" dirty="0"/>
              <a:t>Define a preprocessor to get the floor value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FLOOR(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x,b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 x&gt;=b?0:1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if ( FLOOR(a&amp;0x0f, 0x07) )</a:t>
            </a:r>
          </a:p>
          <a:p>
            <a:pPr eaLnBrk="1" hangingPunct="1"/>
            <a:r>
              <a:rPr lang="en-US" altLang="en-US" sz="2400" dirty="0"/>
              <a:t>What will happen?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if ( </a:t>
            </a:r>
            <a:r>
              <a:rPr lang="en-US" alt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a&amp; 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0x0f</a:t>
            </a:r>
            <a:r>
              <a:rPr lang="en-US" altLang="en-US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&gt;=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0x07 ?0:1 )</a:t>
            </a:r>
          </a:p>
          <a:p>
            <a:pPr eaLnBrk="1" hangingPunct="1"/>
            <a:r>
              <a:rPr lang="en-US" altLang="en-US" sz="2400" dirty="0"/>
              <a:t>The precedence of </a:t>
            </a:r>
            <a:r>
              <a:rPr lang="en-US" altLang="en-US" sz="2400" b="1" dirty="0"/>
              <a:t>&amp;</a:t>
            </a:r>
            <a:r>
              <a:rPr lang="en-US" altLang="en-US" sz="2400" dirty="0"/>
              <a:t> is lower than that of </a:t>
            </a:r>
            <a:r>
              <a:rPr lang="en-US" altLang="en-US" sz="2400" b="1" dirty="0"/>
              <a:t>&gt;=</a:t>
            </a:r>
            <a:r>
              <a:rPr lang="en-US" altLang="en-US" sz="2400" dirty="0"/>
              <a:t>… It should be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FLOOR(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x,b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 (x)&gt;=(b)?0:1</a:t>
            </a:r>
          </a:p>
          <a:p>
            <a:pPr eaLnBrk="1" hangingPunct="1"/>
            <a:endParaRPr lang="en-US" alt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92AED55A-A463-42F2-87AE-DEFBF1788CB0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41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198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From 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105872"/>
      </p:ext>
    </p:extLst>
  </p:cSld>
  <p:clrMapOvr>
    <a:masterClrMapping/>
  </p:clrMapOvr>
  <p:transition spd="med">
    <p:wipe dir="r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Preprocessor Pitfalls (3/3)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/>
              <a:t>It is unpredictable…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BAND(x) (((x)&gt;5 &amp;&amp; (x)&lt;10) ? (x):0)</a:t>
            </a:r>
          </a:p>
          <a:p>
            <a:pPr marL="0" indent="0" eaLnBrk="1" hangingPunct="1">
              <a:buNone/>
            </a:pP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 = 4;</a:t>
            </a:r>
          </a:p>
          <a:p>
            <a:pPr marL="0" indent="0" eaLnBrk="1" hangingPunct="1">
              <a:buNone/>
            </a:pP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&lt;&lt; BAND(++a) &lt;&lt;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eaLnBrk="1" hangingPunct="1">
              <a:buNone/>
            </a:pP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&lt;&lt; a &lt;&lt;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eaLnBrk="1" hangingPunct="1">
              <a:buNone/>
            </a:pP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&lt;&lt; BAND(++a) &lt;&lt;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eaLnBrk="1" hangingPunct="1">
              <a:buNone/>
            </a:pP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&lt;&lt; a &lt;&lt;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en-US" altLang="en-US" sz="2400" dirty="0"/>
              <a:t>It will print…?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92AED55A-A463-42F2-87AE-DEFBF1788CB0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42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198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From 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245629"/>
      </p:ext>
    </p:extLst>
  </p:cSld>
  <p:clrMapOvr>
    <a:masterClrMapping/>
  </p:clrMapOvr>
  <p:transition spd="med">
    <p:wipe dir="r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Macros &amp; Access in Class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/>
              <a:t>You may want to write a MACRO to modify the private variables in an object</a:t>
            </a:r>
          </a:p>
          <a:p>
            <a:pPr eaLnBrk="1" hangingPunct="1"/>
            <a:r>
              <a:rPr lang="en-US" altLang="en-US" sz="2400" dirty="0"/>
              <a:t>But </a:t>
            </a:r>
            <a:r>
              <a:rPr lang="en-US" altLang="en-US" sz="2400" dirty="0">
                <a:solidFill>
                  <a:srgbClr val="C00000"/>
                </a:solidFill>
              </a:rPr>
              <a:t>Macro in C cannot be used in class definition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class X{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public: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VAL(X::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); // Error!!!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eaLnBrk="1" hangingPunct="1"/>
            <a:r>
              <a:rPr lang="en-US" altLang="en-US" sz="2400" dirty="0"/>
              <a:t>Make the variables </a:t>
            </a:r>
            <a:r>
              <a:rPr lang="en-US" altLang="en-US" sz="2400" b="1" dirty="0"/>
              <a:t>public</a:t>
            </a:r>
            <a:r>
              <a:rPr lang="en-US" altLang="en-US" sz="2400" dirty="0"/>
              <a:t>?? No way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92AED55A-A463-42F2-87AE-DEFBF1788CB0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43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198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From 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987416"/>
      </p:ext>
    </p:extLst>
  </p:cSld>
  <p:clrMapOvr>
    <a:masterClrMapping/>
  </p:clrMapOvr>
  <p:transition spd="med">
    <p:wipe dir="r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Use Inline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sz="2400" dirty="0"/>
              <a:t>C++ implements the macro as </a:t>
            </a:r>
            <a:r>
              <a:rPr lang="en-US" altLang="en-US" sz="2400" dirty="0">
                <a:solidFill>
                  <a:srgbClr val="C00000"/>
                </a:solidFill>
              </a:rPr>
              <a:t>inline function </a:t>
            </a:r>
            <a:r>
              <a:rPr lang="en-US" altLang="en-US" sz="2400" dirty="0"/>
              <a:t>to solve the macro problem in C</a:t>
            </a:r>
          </a:p>
          <a:p>
            <a:pPr eaLnBrk="1" hangingPunct="1"/>
            <a:r>
              <a:rPr lang="en-US" altLang="en-US" sz="2400" dirty="0"/>
              <a:t>Any behavior you expect from an </a:t>
            </a:r>
            <a:r>
              <a:rPr lang="en-US" altLang="en-US" sz="2400" b="1" dirty="0"/>
              <a:t>ordinary function</a:t>
            </a:r>
          </a:p>
          <a:p>
            <a:pPr eaLnBrk="1" hangingPunct="1"/>
            <a:endParaRPr lang="en-US" altLang="en-US" sz="2400" dirty="0"/>
          </a:p>
          <a:p>
            <a:pPr eaLnBrk="1" hangingPunct="1"/>
            <a:r>
              <a:rPr lang="en-US" altLang="en-US" sz="2400" dirty="0"/>
              <a:t>Use keyword </a:t>
            </a:r>
            <a:r>
              <a:rPr lang="en-US" altLang="en-US" sz="2400" b="1" dirty="0"/>
              <a:t>inline</a:t>
            </a:r>
            <a:r>
              <a:rPr lang="en-US" altLang="en-US" sz="2400" dirty="0"/>
              <a:t> </a:t>
            </a: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inline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double AREA_CIRCLE(double r);</a:t>
            </a:r>
          </a:p>
          <a:p>
            <a:pPr marL="0" indent="0" eaLnBrk="1" hangingPunct="1"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inline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FLOOR(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x,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b);</a:t>
            </a:r>
          </a:p>
          <a:p>
            <a:pPr marL="0" indent="0" eaLnBrk="1" hangingPunct="1"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Inline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BAND(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x);</a:t>
            </a:r>
          </a:p>
          <a:p>
            <a:pPr marL="0" indent="0" eaLnBrk="1" hangingPunct="1">
              <a:buNone/>
            </a:pPr>
            <a:endParaRPr lang="en-US" altLang="en-US" sz="2400" dirty="0"/>
          </a:p>
          <a:p>
            <a:pPr eaLnBrk="1" hangingPunct="1"/>
            <a:r>
              <a:rPr lang="en-US" altLang="en-US" sz="2400" dirty="0"/>
              <a:t>Define the functions inside classes </a:t>
            </a:r>
            <a:r>
              <a:rPr lang="en-US" altLang="en-US" sz="2400" dirty="0">
                <a:sym typeface="Wingdings" pitchFamily="2" charset="2"/>
              </a:rPr>
              <a:t></a:t>
            </a:r>
            <a:r>
              <a:rPr lang="en-US" altLang="en-US" sz="2400" dirty="0"/>
              <a:t> Inline functions</a:t>
            </a:r>
          </a:p>
          <a:p>
            <a:pPr marL="0" indent="0" eaLnBrk="1" hangingPunct="1">
              <a:buNone/>
            </a:pP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endParaRPr lang="en-US" alt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92AED55A-A463-42F2-87AE-DEFBF1788CB0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44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198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From 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735606"/>
      </p:ext>
    </p:extLst>
  </p:cSld>
  <p:clrMapOvr>
    <a:masterClrMapping/>
  </p:clrMapOvr>
  <p:transition spd="med">
    <p:wipe dir="r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0070C0"/>
                </a:solidFill>
              </a:rPr>
              <a:t>Inline</a:t>
            </a:r>
            <a:r>
              <a:rPr lang="en-US" altLang="en-US" dirty="0"/>
              <a:t> Functions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/>
              <a:t>For non-member functions:</a:t>
            </a:r>
          </a:p>
          <a:p>
            <a:pPr lvl="1" eaLnBrk="1" hangingPunct="1"/>
            <a:r>
              <a:rPr lang="en-US" altLang="en-US" sz="2000" dirty="0"/>
              <a:t>Use keyword </a:t>
            </a:r>
            <a:r>
              <a:rPr lang="en-US" altLang="en-US" sz="2000" i="1" dirty="0">
                <a:solidFill>
                  <a:srgbClr val="C00000"/>
                </a:solidFill>
              </a:rPr>
              <a:t>inline</a:t>
            </a:r>
            <a:r>
              <a:rPr lang="en-US" altLang="en-US" sz="2000" dirty="0">
                <a:solidFill>
                  <a:srgbClr val="C00000"/>
                </a:solidFill>
              </a:rPr>
              <a:t> in function declaration </a:t>
            </a:r>
            <a:br>
              <a:rPr lang="en-US" altLang="en-US" sz="2000" dirty="0"/>
            </a:br>
            <a:r>
              <a:rPr lang="en-US" altLang="en-US" sz="2000" dirty="0"/>
              <a:t>and function heading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400" dirty="0"/>
              <a:t>For class member functions:</a:t>
            </a:r>
          </a:p>
          <a:p>
            <a:pPr lvl="1" eaLnBrk="1" hangingPunct="1"/>
            <a:r>
              <a:rPr lang="en-US" altLang="en-US" sz="2000" dirty="0"/>
              <a:t>Place implementation (code) for function IN</a:t>
            </a:r>
            <a:br>
              <a:rPr lang="en-US" altLang="en-US" sz="2000" dirty="0"/>
            </a:br>
            <a:r>
              <a:rPr lang="en-US" altLang="en-US" sz="2000" dirty="0"/>
              <a:t>class definition </a:t>
            </a:r>
            <a:r>
              <a:rPr lang="en-US" altLang="en-US" sz="2000" dirty="0">
                <a:sym typeface="Wingdings" panose="05000000000000000000" pitchFamily="2" charset="2"/>
              </a:rPr>
              <a:t></a:t>
            </a:r>
            <a:r>
              <a:rPr lang="en-US" altLang="en-US" sz="2000" dirty="0"/>
              <a:t> </a:t>
            </a:r>
            <a:r>
              <a:rPr lang="en-US" altLang="en-US" sz="2000" dirty="0">
                <a:solidFill>
                  <a:srgbClr val="0070C0"/>
                </a:solidFill>
              </a:rPr>
              <a:t>automatically inline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400" dirty="0">
                <a:solidFill>
                  <a:srgbClr val="0070C0"/>
                </a:solidFill>
              </a:rPr>
              <a:t>Use for very short functions only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400" dirty="0"/>
              <a:t>Code </a:t>
            </a:r>
            <a:r>
              <a:rPr lang="en-US" altLang="en-US" sz="2400" dirty="0">
                <a:solidFill>
                  <a:srgbClr val="C00000"/>
                </a:solidFill>
              </a:rPr>
              <a:t>actually inserted in place of call</a:t>
            </a:r>
            <a:r>
              <a:rPr lang="en-US" altLang="en-US" sz="2400" dirty="0"/>
              <a:t> (similar to preprocessor)</a:t>
            </a:r>
          </a:p>
          <a:p>
            <a:pPr lvl="1" eaLnBrk="1" hangingPunct="1"/>
            <a:r>
              <a:rPr lang="en-US" altLang="en-US" sz="2000" dirty="0"/>
              <a:t>Eliminates overhead</a:t>
            </a:r>
          </a:p>
          <a:p>
            <a:pPr lvl="1" eaLnBrk="1" hangingPunct="1"/>
            <a:r>
              <a:rPr lang="en-US" altLang="en-US" sz="2000" dirty="0"/>
              <a:t>More efficient, but only when short!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92AED55A-A463-42F2-87AE-DEFBF1788CB0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45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198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Inline Member Functions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Member function definitions</a:t>
            </a:r>
          </a:p>
          <a:p>
            <a:pPr lvl="1" eaLnBrk="1" hangingPunct="1"/>
            <a:r>
              <a:rPr lang="en-US" altLang="en-US" dirty="0"/>
              <a:t>Typically defined separately, in different file</a:t>
            </a:r>
          </a:p>
          <a:p>
            <a:pPr lvl="1" eaLnBrk="1" hangingPunct="1"/>
            <a:r>
              <a:rPr lang="en-US" altLang="en-US" dirty="0"/>
              <a:t>Can be defined IN class definition</a:t>
            </a:r>
          </a:p>
          <a:p>
            <a:pPr lvl="2" eaLnBrk="1" hangingPunct="1"/>
            <a:r>
              <a:rPr lang="en-US" altLang="en-US" dirty="0"/>
              <a:t>Makes function "in-line"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dirty="0"/>
              <a:t>Again: use for very short functions only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dirty="0"/>
              <a:t>Suitable for accessor and mutator functions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dirty="0"/>
              <a:t>More </a:t>
            </a:r>
            <a:r>
              <a:rPr lang="en-US" altLang="en-US" dirty="0">
                <a:solidFill>
                  <a:srgbClr val="C00000"/>
                </a:solidFill>
              </a:rPr>
              <a:t>efficient</a:t>
            </a:r>
          </a:p>
          <a:p>
            <a:pPr lvl="1" eaLnBrk="1" hangingPunct="1"/>
            <a:r>
              <a:rPr lang="en-US" altLang="en-US" dirty="0"/>
              <a:t>If too long </a:t>
            </a:r>
            <a:r>
              <a:rPr lang="en-US" altLang="en-US" dirty="0">
                <a:sym typeface="Wingdings" panose="05000000000000000000" pitchFamily="2" charset="2"/>
              </a:rPr>
              <a:t></a:t>
            </a:r>
            <a:r>
              <a:rPr lang="en-US" altLang="en-US" dirty="0"/>
              <a:t>  actually less efficient!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E738D34B-77A0-48F3-9ED1-755506BA25E9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46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3013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7AABEF-5593-3E4B-B516-23881363C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F0C72BC-6A2B-8B47-90B6-493BC7EE1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9593F4F-FB33-8F43-9161-33110AB2DE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altLang="en-US"/>
              <a:t>7-</a:t>
            </a:r>
            <a:fld id="{3C4CA6D4-64F8-4BE7-8B02-2D3314DA5FCC}" type="slidenum">
              <a:rPr lang="en-US" altLang="en-US" smtClean="0"/>
              <a:pPr/>
              <a:t>47</a:t>
            </a:fld>
            <a:endParaRPr lang="en-US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7DDCB44-ECA9-D748-AF8D-99652125A3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2017 Pearson Education, Ltd. All rights reserved.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486338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Counter for Stash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Recall class Stash</a:t>
            </a:r>
          </a:p>
          <a:p>
            <a:pPr eaLnBrk="1" hangingPunct="1"/>
            <a:r>
              <a:rPr lang="en-US" altLang="en-US" dirty="0"/>
              <a:t>Q: How many objects of Stash do we create?</a:t>
            </a:r>
          </a:p>
          <a:p>
            <a:pPr eaLnBrk="1" hangingPunct="1"/>
            <a:r>
              <a:rPr lang="en-US" altLang="en-US" dirty="0"/>
              <a:t>Q: How much memory do we use?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Track them to prevent memory leak</a:t>
            </a:r>
          </a:p>
          <a:p>
            <a:pPr eaLnBrk="1" hangingPunct="1"/>
            <a:r>
              <a:rPr lang="en-US" altLang="en-US" dirty="0"/>
              <a:t>How do we store the information?</a:t>
            </a:r>
          </a:p>
          <a:p>
            <a:pPr eaLnBrk="1" hangingPunct="1"/>
            <a:r>
              <a:rPr lang="en-US" altLang="en-US" dirty="0"/>
              <a:t>Keep a global variable??</a:t>
            </a:r>
          </a:p>
          <a:p>
            <a:pPr eaLnBrk="1" hangingPunct="1"/>
            <a:r>
              <a:rPr lang="en-US" altLang="en-US" dirty="0">
                <a:solidFill>
                  <a:srgbClr val="C00000"/>
                </a:solidFill>
              </a:rPr>
              <a:t>Declare it in the class!!!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A756411E-3730-4052-9C90-AC548AE03A1C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48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4037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509706"/>
      </p:ext>
    </p:extLst>
  </p:cSld>
  <p:clrMapOvr>
    <a:masterClrMapping/>
  </p:clrMapOvr>
  <p:transition spd="med">
    <p:wipe dir="r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Static Members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C00000"/>
                </a:solidFill>
              </a:rPr>
              <a:t>Static member variables</a:t>
            </a:r>
          </a:p>
          <a:p>
            <a:pPr lvl="1" eaLnBrk="1" hangingPunct="1"/>
            <a:r>
              <a:rPr lang="en-US" altLang="en-US" dirty="0"/>
              <a:t>All objects of class "share" </a:t>
            </a:r>
            <a:r>
              <a:rPr lang="en-US" altLang="en-US" dirty="0">
                <a:solidFill>
                  <a:srgbClr val="C00000"/>
                </a:solidFill>
              </a:rPr>
              <a:t>one copy</a:t>
            </a:r>
          </a:p>
          <a:p>
            <a:pPr lvl="1" eaLnBrk="1" hangingPunct="1"/>
            <a:r>
              <a:rPr lang="en-US" altLang="en-US" dirty="0"/>
              <a:t>One object changes it </a:t>
            </a:r>
            <a:r>
              <a:rPr lang="en-US" altLang="en-US" dirty="0">
                <a:sym typeface="Wingdings" panose="05000000000000000000" pitchFamily="2" charset="2"/>
              </a:rPr>
              <a:t></a:t>
            </a:r>
            <a:r>
              <a:rPr lang="en-US" altLang="en-US" dirty="0"/>
              <a:t> all see change</a:t>
            </a:r>
          </a:p>
          <a:p>
            <a:pPr lvl="1" eaLnBrk="1" hangingPunct="1"/>
            <a:r>
              <a:rPr lang="en-US" altLang="en-US" dirty="0"/>
              <a:t>Objects can communicate with each other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dirty="0"/>
              <a:t>Useful for "</a:t>
            </a:r>
            <a:r>
              <a:rPr lang="en-US" altLang="en-US" dirty="0">
                <a:solidFill>
                  <a:srgbClr val="0070C0"/>
                </a:solidFill>
              </a:rPr>
              <a:t>tracking</a:t>
            </a:r>
            <a:r>
              <a:rPr lang="en-US" altLang="en-US" dirty="0"/>
              <a:t>"</a:t>
            </a:r>
          </a:p>
          <a:p>
            <a:pPr lvl="1" eaLnBrk="1" hangingPunct="1"/>
            <a:r>
              <a:rPr lang="en-US" altLang="en-US" dirty="0"/>
              <a:t>How often a member function is called</a:t>
            </a:r>
          </a:p>
          <a:p>
            <a:pPr lvl="1" eaLnBrk="1" hangingPunct="1"/>
            <a:r>
              <a:rPr lang="en-US" altLang="en-US" dirty="0"/>
              <a:t>How many objects exist at given time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dirty="0"/>
              <a:t>Place keyword </a:t>
            </a:r>
            <a:r>
              <a:rPr lang="en-US" altLang="en-US" i="1" dirty="0"/>
              <a:t>static</a:t>
            </a:r>
            <a:r>
              <a:rPr lang="en-US" altLang="en-US" dirty="0"/>
              <a:t> before type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A756411E-3730-4052-9C90-AC548AE03A1C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49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4037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Constructor Definitions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spcBef>
                <a:spcPct val="50000"/>
              </a:spcBef>
            </a:pPr>
            <a:r>
              <a:rPr lang="en-US" altLang="en-US" dirty="0"/>
              <a:t>Constructors defined like any </a:t>
            </a:r>
            <a:br>
              <a:rPr lang="en-US" altLang="en-US" dirty="0"/>
            </a:br>
            <a:r>
              <a:rPr lang="en-US" altLang="en-US" dirty="0"/>
              <a:t>member function</a:t>
            </a:r>
          </a:p>
          <a:p>
            <a:pPr marL="990600" lvl="1" indent="-533400" eaLnBrk="1" hangingPunct="1">
              <a:spcBef>
                <a:spcPct val="50000"/>
              </a:spcBef>
            </a:pPr>
            <a:r>
              <a:rPr lang="en-US" altLang="en-US" dirty="0"/>
              <a:t>Except:</a:t>
            </a:r>
          </a:p>
          <a:p>
            <a:pPr marL="1371600" lvl="2" indent="-457200" eaLnBrk="1" hangingPunct="1">
              <a:spcBef>
                <a:spcPct val="50000"/>
              </a:spcBef>
              <a:buFont typeface="Times" panose="02020603050405020304" pitchFamily="18" charset="0"/>
              <a:buAutoNum type="arabicPeriod"/>
            </a:pPr>
            <a:r>
              <a:rPr lang="en-US" altLang="en-US" dirty="0"/>
              <a:t>Must have </a:t>
            </a:r>
            <a:r>
              <a:rPr lang="en-US" altLang="en-US" dirty="0">
                <a:solidFill>
                  <a:srgbClr val="C00000"/>
                </a:solidFill>
              </a:rPr>
              <a:t>same name </a:t>
            </a:r>
            <a:r>
              <a:rPr lang="en-US" altLang="en-US" dirty="0"/>
              <a:t>as class</a:t>
            </a:r>
          </a:p>
          <a:p>
            <a:pPr marL="1371600" lvl="2" indent="-457200" eaLnBrk="1" hangingPunct="1">
              <a:spcBef>
                <a:spcPct val="50000"/>
              </a:spcBef>
              <a:buFont typeface="Times" panose="02020603050405020304" pitchFamily="18" charset="0"/>
              <a:buAutoNum type="arabicPeriod"/>
            </a:pPr>
            <a:r>
              <a:rPr lang="en-US" altLang="en-US" dirty="0">
                <a:solidFill>
                  <a:srgbClr val="0070C0"/>
                </a:solidFill>
              </a:rPr>
              <a:t>Cannot return a value</a:t>
            </a:r>
            <a:r>
              <a:rPr lang="en-US" altLang="en-US" dirty="0"/>
              <a:t>; not even void!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0AE9A830-8422-4EAE-9BEC-BAD8B9B5AE2D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5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1638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Static Functions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4888" y="1600200"/>
            <a:ext cx="7815262" cy="4648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>
                <a:solidFill>
                  <a:srgbClr val="C00000"/>
                </a:solidFill>
              </a:rPr>
              <a:t>Member functions </a:t>
            </a:r>
            <a:r>
              <a:rPr lang="en-US" altLang="en-US" sz="2800" dirty="0"/>
              <a:t>can be </a:t>
            </a:r>
            <a:r>
              <a:rPr lang="en-US" altLang="en-US" sz="2800" dirty="0">
                <a:solidFill>
                  <a:srgbClr val="C00000"/>
                </a:solidFill>
              </a:rPr>
              <a:t>static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If </a:t>
            </a:r>
            <a:r>
              <a:rPr lang="en-US" altLang="en-US" sz="2400" dirty="0">
                <a:solidFill>
                  <a:srgbClr val="0070C0"/>
                </a:solidFill>
              </a:rPr>
              <a:t>no access to object data needed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And still "must" be member of the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Make it a static function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altLang="en-US" sz="2800" dirty="0"/>
              <a:t>Also can then be called outside class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From non-class objects: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E.g., </a:t>
            </a:r>
            <a:r>
              <a:rPr lang="en-US" altLang="en-US" sz="2000" dirty="0">
                <a:solidFill>
                  <a:srgbClr val="C00000"/>
                </a:solidFill>
              </a:rPr>
              <a:t>Server::</a:t>
            </a:r>
            <a:r>
              <a:rPr lang="en-US" altLang="en-US" sz="2000" dirty="0" err="1">
                <a:solidFill>
                  <a:srgbClr val="C00000"/>
                </a:solidFill>
              </a:rPr>
              <a:t>getTurn</a:t>
            </a:r>
            <a:r>
              <a:rPr lang="en-US" altLang="en-US" sz="2000" dirty="0">
                <a:solidFill>
                  <a:srgbClr val="C00000"/>
                </a:solidFill>
              </a:rPr>
              <a:t>();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As well as via class objects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Standard method: </a:t>
            </a:r>
            <a:r>
              <a:rPr lang="en-US" altLang="en-US" sz="2000" dirty="0" err="1"/>
              <a:t>myObject.getTurn</a:t>
            </a:r>
            <a:r>
              <a:rPr lang="en-US" altLang="en-US" sz="2000" dirty="0"/>
              <a:t>();</a:t>
            </a:r>
          </a:p>
          <a:p>
            <a:pPr eaLnBrk="1" hangingPunct="1">
              <a:lnSpc>
                <a:spcPct val="90000"/>
              </a:lnSpc>
              <a:spcBef>
                <a:spcPct val="40000"/>
              </a:spcBef>
            </a:pPr>
            <a:r>
              <a:rPr lang="en-US" altLang="en-US" sz="2800" dirty="0">
                <a:solidFill>
                  <a:srgbClr val="C00000"/>
                </a:solidFill>
              </a:rPr>
              <a:t>Can only use static data, functions!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463C4EA9-8B33-40F3-9232-1A2A5B5C8656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50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5061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/>
              <a:t>Static Members Example: </a:t>
            </a:r>
            <a:br>
              <a:rPr lang="en-US" altLang="en-US" sz="3600"/>
            </a:br>
            <a:r>
              <a:rPr lang="en-US" altLang="en-US" sz="3600" b="1"/>
              <a:t>Display 7.6</a:t>
            </a:r>
            <a:r>
              <a:rPr lang="en-US" altLang="en-US" sz="3600"/>
              <a:t>  Static Members (1 of 4)</a:t>
            </a:r>
          </a:p>
        </p:txBody>
      </p:sp>
      <p:pic>
        <p:nvPicPr>
          <p:cNvPr id="46083" name="Picture 6" descr="C:\WINDOWS\Desktop\Oh_type\sacitch_C++_ppt\gif\savitchc07d06_1of4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500" y="1495425"/>
            <a:ext cx="7561263" cy="463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D6764F8E-EA8F-41E4-AF39-8E44202A85E2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51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6085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FF38601-0B05-8F40-A705-5E6C57CCA2EB}"/>
              </a:ext>
            </a:extLst>
          </p:cNvPr>
          <p:cNvSpPr/>
          <p:nvPr/>
        </p:nvSpPr>
        <p:spPr>
          <a:xfrm>
            <a:off x="1676400" y="5334000"/>
            <a:ext cx="2590800" cy="685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</p:cSld>
  <p:clrMapOvr>
    <a:masterClrMapping/>
  </p:clrMapOvr>
  <p:transition spd="med">
    <p:wipe dir="r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/>
              <a:t>Static Members Example: </a:t>
            </a:r>
            <a:br>
              <a:rPr lang="en-US" altLang="en-US" sz="3600"/>
            </a:br>
            <a:r>
              <a:rPr lang="en-US" altLang="en-US" sz="3600" b="1"/>
              <a:t>Display 7.6</a:t>
            </a:r>
            <a:r>
              <a:rPr lang="en-US" altLang="en-US" sz="3600"/>
              <a:t>  Static Members (2 of 4)</a:t>
            </a:r>
          </a:p>
        </p:txBody>
      </p:sp>
      <p:pic>
        <p:nvPicPr>
          <p:cNvPr id="47107" name="Picture 4" descr="C:\WINDOWS\Desktop\Oh_type\sacitch_C++_ppt\gif\savitchc07d06_2of4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509713"/>
            <a:ext cx="5178425" cy="487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ECB9708A-0BBF-4C70-AFC8-437DCFE2F59B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52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7109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/>
              <a:t>Static Members Example: </a:t>
            </a:r>
            <a:br>
              <a:rPr lang="en-US" altLang="en-US" sz="3600"/>
            </a:br>
            <a:r>
              <a:rPr lang="en-US" altLang="en-US" sz="3600" b="1"/>
              <a:t>Display 7.6</a:t>
            </a:r>
            <a:r>
              <a:rPr lang="en-US" altLang="en-US" sz="3600"/>
              <a:t>  Static Members (3 of 4)</a:t>
            </a:r>
          </a:p>
        </p:txBody>
      </p:sp>
      <p:pic>
        <p:nvPicPr>
          <p:cNvPr id="48131" name="Picture 4" descr="C:\WINDOWS\Desktop\Oh_type\sacitch_C++_ppt\gif\savitchc07d06_3of4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100" y="1509713"/>
            <a:ext cx="7526338" cy="469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320CE7ED-E8E0-4469-83E0-A42271660FDD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53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8133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/>
              <a:t>Static Members Example: </a:t>
            </a:r>
            <a:br>
              <a:rPr lang="en-US" altLang="en-US" sz="3600"/>
            </a:br>
            <a:r>
              <a:rPr lang="en-US" altLang="en-US" sz="3600" b="1"/>
              <a:t>Display 7.6</a:t>
            </a:r>
            <a:r>
              <a:rPr lang="en-US" altLang="en-US" sz="3600"/>
              <a:t>  Static Members (4 of 4)</a:t>
            </a:r>
          </a:p>
        </p:txBody>
      </p:sp>
      <p:pic>
        <p:nvPicPr>
          <p:cNvPr id="49155" name="Picture 6" descr="C:\WINDOWS\Desktop\Oh_type\sacitch_C++_ppt\gif\savitchc07d06_4of4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5" y="1743075"/>
            <a:ext cx="7772400" cy="4227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3AC3CF87-C7DB-4BB9-ACBA-7C29FD3D11EC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54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9157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Pitfall: Counting via static </a:t>
            </a:r>
            <a:r>
              <a:rPr lang="en-US" altLang="en-US" dirty="0" err="1"/>
              <a:t>int</a:t>
            </a:r>
            <a:r>
              <a:rPr lang="en-US" altLang="en-US" dirty="0"/>
              <a:t> (1/3)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class A{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a;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static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count;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public: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A() {</a:t>
            </a:r>
            <a:r>
              <a:rPr lang="en-US" alt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 += 1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;}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A(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_a): a(_a) { </a:t>
            </a:r>
            <a:r>
              <a:rPr lang="en-US" alt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 += 1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;}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~A() {</a:t>
            </a:r>
            <a:r>
              <a:rPr lang="en-US" alt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 -= 1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;}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static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getCount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(){return count;}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0" indent="0" eaLnBrk="1" hangingPunct="1">
              <a:buNone/>
            </a:pP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A::count = 0; //default setting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A f(A input) { return input; }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C47B7ED8-4395-4750-8DA4-ACF46720D529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55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50181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18273"/>
      </p:ext>
    </p:extLst>
  </p:cSld>
  <p:clrMapOvr>
    <a:masterClrMapping/>
  </p:clrMapOvr>
  <p:transition spd="med">
    <p:wipe dir="r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Pitfall: Counting via static </a:t>
            </a:r>
            <a:r>
              <a:rPr lang="en-US" altLang="en-US" dirty="0" err="1"/>
              <a:t>int</a:t>
            </a:r>
            <a:r>
              <a:rPr lang="en-US" altLang="en-US" dirty="0"/>
              <a:t> (2/3)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main(){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A v1(3);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&lt;&lt; A::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getCount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&lt;&lt;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f(v1);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&lt;&lt; A::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getCount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&lt;&lt;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 eaLnBrk="1" hangingPunct="1">
              <a:buNone/>
            </a:pP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None/>
            </a:pP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None/>
            </a:pP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None/>
            </a:pP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None/>
            </a:pPr>
            <a:r>
              <a:rPr lang="en-US" altLang="en-US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f(</a:t>
            </a:r>
            <a:r>
              <a:rPr lang="en-US" altLang="en-US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input) { return input; }</a:t>
            </a:r>
          </a:p>
          <a:p>
            <a:pPr marL="0" indent="0" eaLnBrk="1" hangingPunct="1">
              <a:buNone/>
            </a:pP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None/>
            </a:pP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C47B7ED8-4395-4750-8DA4-ACF46720D529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56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50181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674EEC-F758-A546-819A-97B968823976}"/>
              </a:ext>
            </a:extLst>
          </p:cNvPr>
          <p:cNvSpPr/>
          <p:nvPr/>
        </p:nvSpPr>
        <p:spPr>
          <a:xfrm>
            <a:off x="2476500" y="3863181"/>
            <a:ext cx="4191000" cy="1752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Because the compiler perform a </a:t>
            </a:r>
            <a:r>
              <a:rPr kumimoji="1" lang="en-US" altLang="zh-TW" sz="2800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bit-copy</a:t>
            </a:r>
            <a:endParaRPr kumimoji="1" lang="zh-TW" altLang="en-US" sz="2800" dirty="0">
              <a:solidFill>
                <a:srgbClr val="C00000"/>
              </a:solidFill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36978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Pitfall: Counting via static </a:t>
            </a:r>
            <a:r>
              <a:rPr lang="en-US" altLang="en-US" dirty="0" err="1"/>
              <a:t>int</a:t>
            </a:r>
            <a:r>
              <a:rPr lang="en-US" altLang="en-US" dirty="0"/>
              <a:t> (3/3)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class A{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a;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static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count;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public: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A() {count += 1;}</a:t>
            </a:r>
          </a:p>
          <a:p>
            <a:pPr marL="0" indent="0" eaLnBrk="1" hangingPunct="1">
              <a:buNone/>
            </a:pPr>
            <a:r>
              <a:rPr lang="en-US" alt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A(</a:t>
            </a:r>
            <a:r>
              <a:rPr lang="en-US" altLang="en-US" sz="2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alt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 &amp;</a:t>
            </a:r>
            <a:r>
              <a:rPr lang="en-US" altLang="en-US" sz="2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</a:t>
            </a:r>
            <a:r>
              <a:rPr lang="en-US" alt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a = </a:t>
            </a:r>
            <a:r>
              <a:rPr lang="en-US" altLang="en-US" sz="2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ini.a</a:t>
            </a:r>
            <a:r>
              <a:rPr lang="en-US" alt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count += 1; }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A(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_a): a(_a) { count += 1;}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~A() {count -= 1;}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static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getCount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(){return count;}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0" indent="0" eaLnBrk="1" hangingPunct="1">
              <a:buNone/>
            </a:pP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A::count = 0; //default</a:t>
            </a:r>
          </a:p>
          <a:p>
            <a:pPr marL="0" indent="0" eaLnBrk="1" hangingPunct="1">
              <a:buNone/>
            </a:pP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None/>
            </a:pP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C47B7ED8-4395-4750-8DA4-ACF46720D529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57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50181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Thinking in C++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2784D5B-AFB9-294F-BBE4-A7A40E19FD8B}"/>
              </a:ext>
            </a:extLst>
          </p:cNvPr>
          <p:cNvSpPr/>
          <p:nvPr/>
        </p:nvSpPr>
        <p:spPr>
          <a:xfrm>
            <a:off x="4572000" y="1631515"/>
            <a:ext cx="4191000" cy="1752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You should carefully define </a:t>
            </a:r>
            <a:r>
              <a:rPr kumimoji="1" lang="en-US" altLang="zh-TW" sz="2800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Copy-Constructor</a:t>
            </a:r>
            <a:endParaRPr kumimoji="1" lang="zh-TW" altLang="en-US" sz="2800" dirty="0">
              <a:solidFill>
                <a:srgbClr val="C00000"/>
              </a:solidFill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864135"/>
      </p:ext>
    </p:extLst>
  </p:cSld>
  <p:clrMapOvr>
    <a:masterClrMapping/>
  </p:clrMapOvr>
  <p:transition spd="med">
    <p:wipe dir="r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83F276-73FE-A543-B424-CAE873D8F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438A787-FC10-7740-B5B0-8D624E323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2017 Pearson Education, Ltd. All rights reserved.</a:t>
            </a:r>
            <a:endParaRPr lang="en-CA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BD9D29C-F2F1-D548-8770-3AA6BD71C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en-US"/>
              <a:t>7-</a:t>
            </a:r>
            <a:fld id="{1B7428A8-5952-4076-AF76-C0AD93A6C7E3}" type="slidenum">
              <a:rPr lang="en-US" altLang="en-US" smtClean="0"/>
              <a:pPr/>
              <a:t>58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12364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Vectors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C00000"/>
                </a:solidFill>
              </a:rPr>
              <a:t>Vector</a:t>
            </a:r>
            <a:r>
              <a:rPr lang="en-US" altLang="en-US" dirty="0"/>
              <a:t> Introduction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dirty="0"/>
              <a:t>Recall: </a:t>
            </a:r>
            <a:r>
              <a:rPr lang="en-US" altLang="en-US" dirty="0">
                <a:solidFill>
                  <a:srgbClr val="0070C0"/>
                </a:solidFill>
              </a:rPr>
              <a:t>arrays are fixed size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dirty="0"/>
              <a:t>Vectors: "</a:t>
            </a:r>
            <a:r>
              <a:rPr lang="en-US" altLang="en-US" dirty="0">
                <a:solidFill>
                  <a:srgbClr val="0070C0"/>
                </a:solidFill>
              </a:rPr>
              <a:t>arrays that grow and shrink</a:t>
            </a:r>
            <a:r>
              <a:rPr lang="en-US" altLang="en-US" dirty="0"/>
              <a:t>"</a:t>
            </a:r>
          </a:p>
          <a:p>
            <a:pPr lvl="2" eaLnBrk="1" hangingPunct="1"/>
            <a:r>
              <a:rPr lang="en-US" altLang="en-US" dirty="0"/>
              <a:t>During program execution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en-US" dirty="0"/>
              <a:t>Formed from </a:t>
            </a:r>
            <a:r>
              <a:rPr lang="en-US" altLang="en-US" dirty="0">
                <a:solidFill>
                  <a:srgbClr val="7030A0"/>
                </a:solidFill>
              </a:rPr>
              <a:t>Standard Template Library</a:t>
            </a:r>
            <a:br>
              <a:rPr lang="en-US" altLang="en-US" dirty="0"/>
            </a:br>
            <a:r>
              <a:rPr lang="en-US" altLang="en-US" dirty="0"/>
              <a:t>(STL)</a:t>
            </a:r>
          </a:p>
          <a:p>
            <a:pPr lvl="2" eaLnBrk="1" hangingPunct="1"/>
            <a:r>
              <a:rPr lang="en-US" altLang="en-US" dirty="0"/>
              <a:t>Using </a:t>
            </a:r>
            <a:r>
              <a:rPr lang="en-US" altLang="en-US" dirty="0">
                <a:solidFill>
                  <a:srgbClr val="C00000"/>
                </a:solidFill>
              </a:rPr>
              <a:t>template</a:t>
            </a:r>
            <a:r>
              <a:rPr lang="en-US" altLang="en-US" dirty="0"/>
              <a:t> class</a:t>
            </a:r>
          </a:p>
          <a:p>
            <a:pPr lvl="1" eaLnBrk="1" hangingPunct="1"/>
            <a:r>
              <a:rPr lang="en-US" altLang="en-US" dirty="0"/>
              <a:t>Vector is very similar to our Stash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C47B7ED8-4395-4750-8DA4-ACF46720D529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59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50181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Constructor Definition Example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Class definition with constructor: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class </a:t>
            </a:r>
            <a:r>
              <a:rPr lang="en-US" altLang="en-US" sz="2400" dirty="0" err="1"/>
              <a:t>DayOfYear</a:t>
            </a:r>
            <a:br>
              <a:rPr lang="en-US" altLang="en-US" sz="2400" dirty="0"/>
            </a:br>
            <a:r>
              <a:rPr lang="en-US" altLang="en-US" sz="2400" dirty="0"/>
              <a:t>{</a:t>
            </a:r>
            <a:br>
              <a:rPr lang="en-US" altLang="en-US" sz="2400" dirty="0"/>
            </a:br>
            <a:r>
              <a:rPr lang="en-US" altLang="en-US" sz="2400" dirty="0"/>
              <a:t>public:</a:t>
            </a:r>
            <a:br>
              <a:rPr lang="en-US" altLang="en-US" sz="2400" dirty="0"/>
            </a:br>
            <a:r>
              <a:rPr lang="en-US" altLang="en-US" sz="2400" dirty="0"/>
              <a:t>     </a:t>
            </a:r>
            <a:r>
              <a:rPr lang="en-US" altLang="en-US" sz="2400" dirty="0" err="1">
                <a:solidFill>
                  <a:srgbClr val="C00000"/>
                </a:solidFill>
              </a:rPr>
              <a:t>DayOfYear</a:t>
            </a:r>
            <a:r>
              <a:rPr lang="en-US" altLang="en-US" sz="2400" dirty="0">
                <a:solidFill>
                  <a:srgbClr val="C00000"/>
                </a:solidFill>
              </a:rPr>
              <a:t>(</a:t>
            </a:r>
            <a:r>
              <a:rPr lang="en-US" altLang="en-US" sz="2400" dirty="0" err="1">
                <a:solidFill>
                  <a:srgbClr val="C00000"/>
                </a:solidFill>
              </a:rPr>
              <a:t>int</a:t>
            </a:r>
            <a:r>
              <a:rPr lang="en-US" altLang="en-US" sz="2400" dirty="0">
                <a:solidFill>
                  <a:srgbClr val="C00000"/>
                </a:solidFill>
              </a:rPr>
              <a:t> </a:t>
            </a:r>
            <a:r>
              <a:rPr lang="en-US" altLang="en-US" sz="2400" dirty="0" err="1">
                <a:solidFill>
                  <a:srgbClr val="C00000"/>
                </a:solidFill>
              </a:rPr>
              <a:t>monthValue</a:t>
            </a:r>
            <a:r>
              <a:rPr lang="en-US" altLang="en-US" sz="2400" dirty="0">
                <a:solidFill>
                  <a:srgbClr val="C00000"/>
                </a:solidFill>
              </a:rPr>
              <a:t>, </a:t>
            </a:r>
            <a:r>
              <a:rPr lang="en-US" altLang="en-US" sz="2400" dirty="0" err="1">
                <a:solidFill>
                  <a:srgbClr val="C00000"/>
                </a:solidFill>
              </a:rPr>
              <a:t>int</a:t>
            </a:r>
            <a:r>
              <a:rPr lang="en-US" altLang="en-US" sz="2400" dirty="0">
                <a:solidFill>
                  <a:srgbClr val="C00000"/>
                </a:solidFill>
              </a:rPr>
              <a:t> </a:t>
            </a:r>
            <a:r>
              <a:rPr lang="en-US" altLang="en-US" sz="2400" dirty="0" err="1">
                <a:solidFill>
                  <a:srgbClr val="C00000"/>
                </a:solidFill>
              </a:rPr>
              <a:t>dayValue</a:t>
            </a:r>
            <a:r>
              <a:rPr lang="en-US" altLang="en-US" sz="2400" dirty="0">
                <a:solidFill>
                  <a:srgbClr val="C00000"/>
                </a:solidFill>
              </a:rPr>
              <a:t>);</a:t>
            </a:r>
            <a:br>
              <a:rPr lang="en-US" altLang="en-US" sz="2400" dirty="0">
                <a:solidFill>
                  <a:srgbClr val="C00000"/>
                </a:solidFill>
              </a:rPr>
            </a:br>
            <a:r>
              <a:rPr lang="en-US" altLang="en-US" sz="2400" dirty="0"/>
              <a:t>		//Constructor initializes month and day</a:t>
            </a:r>
            <a:br>
              <a:rPr lang="en-US" altLang="en-US" sz="2400" dirty="0"/>
            </a:br>
            <a:r>
              <a:rPr lang="en-US" altLang="en-US" sz="2400" dirty="0"/>
              <a:t>     void input();</a:t>
            </a:r>
            <a:br>
              <a:rPr lang="en-US" altLang="en-US" sz="2400" dirty="0"/>
            </a:br>
            <a:r>
              <a:rPr lang="en-US" altLang="en-US" sz="2400" dirty="0"/>
              <a:t>     void output();</a:t>
            </a:r>
            <a:br>
              <a:rPr lang="en-US" altLang="en-US" sz="2400" dirty="0"/>
            </a:br>
            <a:r>
              <a:rPr lang="en-US" altLang="en-US" sz="2400" dirty="0"/>
              <a:t>     …</a:t>
            </a:r>
            <a:br>
              <a:rPr lang="en-US" altLang="en-US" sz="2400" dirty="0"/>
            </a:br>
            <a:r>
              <a:rPr lang="en-US" altLang="en-US" sz="2400" dirty="0"/>
              <a:t>private:</a:t>
            </a:r>
            <a:br>
              <a:rPr lang="en-US" altLang="en-US" sz="2400" dirty="0"/>
            </a:br>
            <a:r>
              <a:rPr lang="en-US" altLang="en-US" sz="2400" dirty="0"/>
              <a:t>     </a:t>
            </a:r>
            <a:r>
              <a:rPr lang="en-US" altLang="en-US" sz="2400" dirty="0" err="1"/>
              <a:t>int</a:t>
            </a:r>
            <a:r>
              <a:rPr lang="en-US" altLang="en-US" sz="2400" dirty="0"/>
              <a:t> month;</a:t>
            </a:r>
            <a:br>
              <a:rPr lang="en-US" altLang="en-US" sz="2400" dirty="0"/>
            </a:br>
            <a:r>
              <a:rPr lang="en-US" altLang="en-US" sz="2400" dirty="0"/>
              <a:t>     </a:t>
            </a:r>
            <a:r>
              <a:rPr lang="en-US" altLang="en-US" sz="2400" dirty="0" err="1"/>
              <a:t>int</a:t>
            </a:r>
            <a:r>
              <a:rPr lang="en-US" altLang="en-US" sz="2400" dirty="0"/>
              <a:t> day;</a:t>
            </a:r>
            <a:br>
              <a:rPr lang="en-US" altLang="en-US" sz="2400" dirty="0"/>
            </a:br>
            <a:r>
              <a:rPr lang="en-US" altLang="en-US" sz="2400" dirty="0"/>
              <a:t>}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16D76717-E6D6-4765-B7DE-FA792873BEF5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6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17413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Vector Basics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Similar to array: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Has base type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Stores collection of </a:t>
            </a:r>
            <a:r>
              <a:rPr lang="en-US" altLang="en-US" sz="2400" dirty="0">
                <a:solidFill>
                  <a:srgbClr val="C00000"/>
                </a:solidFill>
              </a:rPr>
              <a:t>base type values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/>
              <a:t>Declared differently: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Syntax: </a:t>
            </a:r>
            <a:r>
              <a:rPr lang="en-US" altLang="en-US" sz="2400" dirty="0">
                <a:solidFill>
                  <a:srgbClr val="0070C0"/>
                </a:solidFill>
              </a:rPr>
              <a:t>vector&lt;</a:t>
            </a:r>
            <a:r>
              <a:rPr lang="en-US" altLang="en-US" sz="2400" dirty="0" err="1">
                <a:solidFill>
                  <a:srgbClr val="0070C0"/>
                </a:solidFill>
              </a:rPr>
              <a:t>Base_Type</a:t>
            </a:r>
            <a:r>
              <a:rPr lang="en-US" altLang="en-US" sz="2400" dirty="0">
                <a:solidFill>
                  <a:srgbClr val="0070C0"/>
                </a:solidFill>
              </a:rPr>
              <a:t>&gt;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Indicates template class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Any type can be "plugged in" to </a:t>
            </a:r>
            <a:r>
              <a:rPr lang="en-US" altLang="en-US" sz="2000" dirty="0" err="1"/>
              <a:t>Base_Type</a:t>
            </a:r>
            <a:endParaRPr lang="en-US" altLang="en-US" sz="2000" dirty="0"/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Produces "new" class for vectors with that type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Example declaration:</a:t>
            </a:r>
            <a:br>
              <a:rPr lang="en-US" altLang="en-US" sz="2400" dirty="0"/>
            </a:br>
            <a:r>
              <a:rPr lang="en-US" altLang="en-US" sz="2400" dirty="0">
                <a:solidFill>
                  <a:srgbClr val="0070C0"/>
                </a:solidFill>
              </a:rPr>
              <a:t>vector&lt;</a:t>
            </a:r>
            <a:r>
              <a:rPr lang="en-US" altLang="en-US" sz="2400" dirty="0" err="1">
                <a:solidFill>
                  <a:srgbClr val="0070C0"/>
                </a:solidFill>
              </a:rPr>
              <a:t>int</a:t>
            </a:r>
            <a:r>
              <a:rPr lang="en-US" altLang="en-US" sz="2400" dirty="0">
                <a:solidFill>
                  <a:srgbClr val="0070C0"/>
                </a:solidFill>
              </a:rPr>
              <a:t>&gt; v;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ED06F9B0-20FD-40F3-ADFE-3C325ACE12D5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60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51205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Vector Use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vector&lt;</a:t>
            </a:r>
            <a:r>
              <a:rPr lang="en-US" altLang="en-US" sz="2800" dirty="0" err="1"/>
              <a:t>int</a:t>
            </a:r>
            <a:r>
              <a:rPr lang="en-US" altLang="en-US" sz="2800" dirty="0"/>
              <a:t>&gt; v;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"v is vector of type </a:t>
            </a:r>
            <a:r>
              <a:rPr lang="en-US" altLang="en-US" sz="2400" dirty="0" err="1"/>
              <a:t>int</a:t>
            </a:r>
            <a:r>
              <a:rPr lang="en-US" altLang="en-US" sz="2400" dirty="0"/>
              <a:t>"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Calls class </a:t>
            </a:r>
            <a:r>
              <a:rPr lang="en-US" altLang="en-US" sz="2400" dirty="0">
                <a:solidFill>
                  <a:srgbClr val="0070C0"/>
                </a:solidFill>
              </a:rPr>
              <a:t>default constructor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Empty vector object created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/>
              <a:t>Indexed like arrays for access</a:t>
            </a:r>
            <a:r>
              <a:rPr lang="zh-TW" altLang="en-US" sz="2800" dirty="0"/>
              <a:t> </a:t>
            </a:r>
            <a:r>
              <a:rPr lang="en-US" altLang="zh-TW" sz="2800" dirty="0"/>
              <a:t>“[ index ]”</a:t>
            </a:r>
            <a:endParaRPr lang="en-US" altLang="en-US" sz="2800" dirty="0"/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400" dirty="0"/>
              <a:t>Operator overloading in Chapter 8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/>
              <a:t>But to add elements: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Must call member function </a:t>
            </a:r>
            <a:r>
              <a:rPr lang="en-US" altLang="en-US" sz="2400" dirty="0" err="1">
                <a:solidFill>
                  <a:srgbClr val="C00000"/>
                </a:solidFill>
              </a:rPr>
              <a:t>push_back</a:t>
            </a:r>
            <a:endParaRPr lang="en-US" altLang="en-US" sz="2400" dirty="0">
              <a:solidFill>
                <a:srgbClr val="C00000"/>
              </a:solidFill>
            </a:endParaRP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/>
              <a:t>Member function size()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Returns current number of elements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21148F06-DBC7-4C0D-A22B-3BADFE6ABC77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61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5222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/>
              <a:t>Vector Example: </a:t>
            </a:r>
            <a:br>
              <a:rPr lang="en-US" altLang="en-US" sz="3600"/>
            </a:br>
            <a:r>
              <a:rPr lang="en-US" altLang="en-US" sz="3600" b="1"/>
              <a:t>Display 7.7  </a:t>
            </a:r>
            <a:r>
              <a:rPr lang="en-US" altLang="en-US" sz="3600"/>
              <a:t>Using a Vector (1 of 2)</a:t>
            </a:r>
          </a:p>
        </p:txBody>
      </p:sp>
      <p:pic>
        <p:nvPicPr>
          <p:cNvPr id="53251" name="Picture 5" descr="C:\WINDOWS\Desktop\Oh_type\sacitch_C++_ppt\gif\savitchc07d07_1of2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5" y="1577975"/>
            <a:ext cx="7772400" cy="456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ABEBB943-D082-434F-995E-709B90019EDD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62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53253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/>
              <a:t>Vector Example: </a:t>
            </a:r>
            <a:br>
              <a:rPr lang="en-US" altLang="en-US" sz="3600"/>
            </a:br>
            <a:r>
              <a:rPr lang="en-US" altLang="en-US" sz="3600" b="1"/>
              <a:t>Display 7.7  </a:t>
            </a:r>
            <a:r>
              <a:rPr lang="en-US" altLang="en-US" sz="3600"/>
              <a:t>Using a Vector (2 of 2)</a:t>
            </a:r>
          </a:p>
        </p:txBody>
      </p:sp>
      <p:pic>
        <p:nvPicPr>
          <p:cNvPr id="54275" name="Picture 4" descr="C:\WINDOWS\Desktop\Oh_type\sacitch_C++_ppt\gif\savitchc07d07_2of2.gif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5" y="1743075"/>
            <a:ext cx="7772400" cy="428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81F5290D-B476-4307-B7C6-68A5F605056D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63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54277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Vector Efficiency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Member function capacity()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Returns memory </a:t>
            </a:r>
            <a:r>
              <a:rPr lang="en-US" altLang="en-US" sz="2400" dirty="0">
                <a:solidFill>
                  <a:srgbClr val="C00000"/>
                </a:solidFill>
              </a:rPr>
              <a:t>currently</a:t>
            </a:r>
            <a:r>
              <a:rPr lang="en-US" altLang="en-US" sz="2400" dirty="0"/>
              <a:t> </a:t>
            </a:r>
            <a:r>
              <a:rPr lang="en-US" altLang="en-US" sz="2400" dirty="0">
                <a:solidFill>
                  <a:srgbClr val="C00000"/>
                </a:solidFill>
              </a:rPr>
              <a:t>allocated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Not same as size()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Capacity typically &gt; size (unless it is saturated)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Automatically increased as needed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/>
              <a:t>If efficiency critical: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Can </a:t>
            </a:r>
            <a:r>
              <a:rPr lang="en-US" altLang="en-US" sz="2400" dirty="0">
                <a:solidFill>
                  <a:srgbClr val="C00000"/>
                </a:solidFill>
              </a:rPr>
              <a:t>set behaviors manually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 err="1">
                <a:solidFill>
                  <a:srgbClr val="C00000"/>
                </a:solidFill>
              </a:rPr>
              <a:t>v.reserve</a:t>
            </a:r>
            <a:r>
              <a:rPr lang="en-US" altLang="en-US" sz="2000" dirty="0">
                <a:solidFill>
                  <a:srgbClr val="C00000"/>
                </a:solidFill>
              </a:rPr>
              <a:t>(32);  //sets capacity to 32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 err="1"/>
              <a:t>v.reserve</a:t>
            </a:r>
            <a:r>
              <a:rPr lang="en-US" altLang="en-US" sz="2000" dirty="0"/>
              <a:t>(</a:t>
            </a:r>
            <a:r>
              <a:rPr lang="en-US" altLang="en-US" sz="2000" dirty="0" err="1"/>
              <a:t>v.size</a:t>
            </a:r>
            <a:r>
              <a:rPr lang="en-US" altLang="en-US" sz="2000" dirty="0"/>
              <a:t>()+10);  //sets capacity to 10 more</a:t>
            </a:r>
            <a:br>
              <a:rPr lang="en-US" altLang="en-US" sz="2000" dirty="0"/>
            </a:br>
            <a:r>
              <a:rPr lang="en-US" altLang="en-US" sz="2000" dirty="0"/>
              <a:t>than size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 dirty="0"/>
              <a:t>Note that </a:t>
            </a:r>
            <a:r>
              <a:rPr lang="en-US" altLang="en-US" sz="2000" dirty="0" err="1"/>
              <a:t>v.size</a:t>
            </a:r>
            <a:r>
              <a:rPr lang="en-US" altLang="en-US" sz="2000" dirty="0"/>
              <a:t>() only stores the number of used entries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CF08F4DF-62F9-44B4-83EB-D4D5FED7F8E9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64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55301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Summary 1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/>
              <a:t>Constructors: automatic initialization of </a:t>
            </a:r>
            <a:br>
              <a:rPr lang="en-US" altLang="en-US" sz="2800"/>
            </a:br>
            <a:r>
              <a:rPr lang="en-US" altLang="en-US" sz="2800"/>
              <a:t>class data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/>
              <a:t>Called when objects are declared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/>
              <a:t>Constructor has same name as class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/>
              <a:t>Default constructor has no parameters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/>
              <a:t>Should always be defined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/>
              <a:t>Class member variables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/>
              <a:t>Can be objects of other classes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000"/>
              <a:t>Require initialization-section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65350712-0534-489D-AA3B-59191D2850CE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65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56325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Summary 2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/>
              <a:t>Constant call-by-reference parameters</a:t>
            </a:r>
          </a:p>
          <a:p>
            <a:pPr lvl="1" eaLnBrk="1" hangingPunct="1"/>
            <a:r>
              <a:rPr lang="en-US" altLang="en-US" sz="2400"/>
              <a:t>More efficient than call-by-value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/>
              <a:t>Can </a:t>
            </a:r>
            <a:r>
              <a:rPr lang="en-US" altLang="en-US" sz="2800" i="1"/>
              <a:t>inline</a:t>
            </a:r>
            <a:r>
              <a:rPr lang="en-US" altLang="en-US" sz="2800"/>
              <a:t> very short function definitions</a:t>
            </a:r>
          </a:p>
          <a:p>
            <a:pPr lvl="1" eaLnBrk="1" hangingPunct="1"/>
            <a:r>
              <a:rPr lang="en-US" altLang="en-US" sz="2400"/>
              <a:t>Can improve efficiency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/>
              <a:t>Static member variables</a:t>
            </a:r>
          </a:p>
          <a:p>
            <a:pPr lvl="1" eaLnBrk="1" hangingPunct="1"/>
            <a:r>
              <a:rPr lang="en-US" altLang="en-US" sz="2400"/>
              <a:t>Shared by all objects of a class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/>
              <a:t>Vector classes</a:t>
            </a:r>
          </a:p>
          <a:p>
            <a:pPr lvl="1" eaLnBrk="1" hangingPunct="1"/>
            <a:r>
              <a:rPr lang="en-US" altLang="en-US" sz="2400"/>
              <a:t>Like: "arrays that grow and shrink"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957C30DE-2793-469A-BEEF-F994439BFE56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66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5734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Constructor Notes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/>
              <a:t>Notice name of constructor: </a:t>
            </a:r>
            <a:r>
              <a:rPr lang="en-US" altLang="en-US" sz="2800" dirty="0" err="1"/>
              <a:t>DayOfYear</a:t>
            </a:r>
            <a:endParaRPr lang="en-US" altLang="en-US" sz="2800" dirty="0"/>
          </a:p>
          <a:p>
            <a:pPr lvl="1" eaLnBrk="1" hangingPunct="1"/>
            <a:r>
              <a:rPr lang="en-US" altLang="en-US" sz="2400" dirty="0">
                <a:solidFill>
                  <a:srgbClr val="C00000"/>
                </a:solidFill>
              </a:rPr>
              <a:t>Same name </a:t>
            </a:r>
            <a:r>
              <a:rPr lang="en-US" altLang="en-US" sz="2400" dirty="0"/>
              <a:t>as class itself!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/>
              <a:t>Constructor declaration has no return-type</a:t>
            </a:r>
          </a:p>
          <a:p>
            <a:pPr lvl="1" eaLnBrk="1" hangingPunct="1"/>
            <a:r>
              <a:rPr lang="en-US" altLang="en-US" sz="2400" dirty="0"/>
              <a:t>Not even void!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2800" dirty="0"/>
              <a:t>Constructor in </a:t>
            </a:r>
            <a:r>
              <a:rPr lang="en-US" altLang="en-US" sz="2800" dirty="0">
                <a:solidFill>
                  <a:srgbClr val="C00000"/>
                </a:solidFill>
              </a:rPr>
              <a:t>public</a:t>
            </a:r>
            <a:r>
              <a:rPr lang="en-US" altLang="en-US" sz="2800" dirty="0"/>
              <a:t> section</a:t>
            </a:r>
          </a:p>
          <a:p>
            <a:pPr lvl="1" eaLnBrk="1" hangingPunct="1"/>
            <a:r>
              <a:rPr lang="en-US" altLang="en-US" sz="2400" dirty="0"/>
              <a:t>It’s called when objects are declared</a:t>
            </a:r>
          </a:p>
          <a:p>
            <a:pPr lvl="1" eaLnBrk="1" hangingPunct="1"/>
            <a:r>
              <a:rPr lang="en-US" altLang="en-US" sz="2400" dirty="0"/>
              <a:t>If private, could never declare objects! </a:t>
            </a:r>
          </a:p>
          <a:p>
            <a:pPr lvl="2" eaLnBrk="1" hangingPunct="1"/>
            <a:r>
              <a:rPr lang="en-US" altLang="en-US" sz="2000" dirty="0"/>
              <a:t>But it is useful in some cases…</a:t>
            </a:r>
          </a:p>
          <a:p>
            <a:pPr lvl="2" eaLnBrk="1" hangingPunct="1"/>
            <a:r>
              <a:rPr lang="en-US" altLang="en-US" sz="2000" dirty="0"/>
              <a:t>??? weeks later…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BCF71205-4BCA-47C0-A55D-20FC0C037625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7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18437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Calling Constructors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Declare objects:</a:t>
            </a:r>
            <a:br>
              <a:rPr lang="en-US" altLang="en-US" sz="2800" dirty="0"/>
            </a:br>
            <a:r>
              <a:rPr lang="en-US" altLang="en-US" sz="2800" dirty="0"/>
              <a:t>	</a:t>
            </a:r>
            <a:r>
              <a:rPr lang="en-US" altLang="en-US" sz="2800" dirty="0" err="1"/>
              <a:t>DayOfYear</a:t>
            </a:r>
            <a:r>
              <a:rPr lang="en-US" altLang="en-US" sz="2800" dirty="0"/>
              <a:t> date1(7, 4),</a:t>
            </a:r>
            <a:br>
              <a:rPr lang="en-US" altLang="en-US" sz="2800" dirty="0"/>
            </a:br>
            <a:r>
              <a:rPr lang="en-US" altLang="en-US" sz="2800" dirty="0"/>
              <a:t>		        date2(5, 5);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altLang="en-US" sz="2800" dirty="0">
                <a:solidFill>
                  <a:srgbClr val="C00000"/>
                </a:solidFill>
              </a:rPr>
              <a:t>Objects are created</a:t>
            </a:r>
            <a:r>
              <a:rPr lang="en-US" altLang="en-US" sz="2800" dirty="0"/>
              <a:t> here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Constructor is called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>
                <a:solidFill>
                  <a:srgbClr val="0070C0"/>
                </a:solidFill>
              </a:rPr>
              <a:t>Values in </a:t>
            </a:r>
            <a:r>
              <a:rPr lang="en-US" altLang="en-US" sz="2400" dirty="0" err="1">
                <a:solidFill>
                  <a:srgbClr val="0070C0"/>
                </a:solidFill>
              </a:rPr>
              <a:t>parens</a:t>
            </a:r>
            <a:r>
              <a:rPr lang="en-US" altLang="en-US" sz="2400" dirty="0">
                <a:solidFill>
                  <a:srgbClr val="0070C0"/>
                </a:solidFill>
              </a:rPr>
              <a:t> passed as arguments </a:t>
            </a:r>
            <a:br>
              <a:rPr lang="en-US" altLang="en-US" sz="2400" dirty="0">
                <a:solidFill>
                  <a:srgbClr val="0070C0"/>
                </a:solidFill>
              </a:rPr>
            </a:br>
            <a:r>
              <a:rPr lang="en-US" altLang="en-US" sz="2400" dirty="0">
                <a:solidFill>
                  <a:srgbClr val="0070C0"/>
                </a:solidFill>
              </a:rPr>
              <a:t>to constructor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Member variables month, day initialized:</a:t>
            </a:r>
            <a:br>
              <a:rPr lang="en-US" altLang="en-US" sz="2400" dirty="0"/>
            </a:br>
            <a:r>
              <a:rPr lang="en-US" altLang="en-US" sz="2400" dirty="0"/>
              <a:t>date1.month </a:t>
            </a:r>
            <a:r>
              <a:rPr lang="en-US" altLang="en-US" sz="2400" dirty="0">
                <a:sym typeface="Wingdings" panose="05000000000000000000" pitchFamily="2" charset="2"/>
              </a:rPr>
              <a:t></a:t>
            </a:r>
            <a:r>
              <a:rPr lang="en-US" altLang="en-US" sz="2400" dirty="0"/>
              <a:t> 7	date2.month </a:t>
            </a:r>
            <a:r>
              <a:rPr lang="en-US" altLang="en-US" sz="2400" dirty="0">
                <a:sym typeface="Wingdings" panose="05000000000000000000" pitchFamily="2" charset="2"/>
              </a:rPr>
              <a:t></a:t>
            </a:r>
            <a:r>
              <a:rPr lang="en-US" altLang="en-US" sz="2400" dirty="0"/>
              <a:t> 5</a:t>
            </a:r>
            <a:br>
              <a:rPr lang="en-US" altLang="en-US" sz="2400" dirty="0"/>
            </a:br>
            <a:r>
              <a:rPr lang="en-US" altLang="en-US" sz="2400" dirty="0"/>
              <a:t>date1.dat </a:t>
            </a:r>
            <a:r>
              <a:rPr lang="en-US" altLang="en-US" sz="2400" dirty="0">
                <a:sym typeface="Wingdings" panose="05000000000000000000" pitchFamily="2" charset="2"/>
              </a:rPr>
              <a:t> </a:t>
            </a:r>
            <a:r>
              <a:rPr lang="en-US" altLang="en-US" sz="2400" dirty="0"/>
              <a:t>4		date2.day </a:t>
            </a:r>
            <a:r>
              <a:rPr lang="en-US" altLang="en-US" sz="2400" dirty="0">
                <a:sym typeface="Wingdings" panose="05000000000000000000" pitchFamily="2" charset="2"/>
              </a:rPr>
              <a:t></a:t>
            </a:r>
            <a:r>
              <a:rPr lang="en-US" altLang="en-US" sz="2400" dirty="0"/>
              <a:t> 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036A77ED-E9B0-4CAE-98D7-B970FD75EE0A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8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19461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Constructor Equivalency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Consider:</a:t>
            </a:r>
          </a:p>
          <a:p>
            <a:pPr lvl="1" eaLnBrk="1" hangingPunct="1"/>
            <a:r>
              <a:rPr lang="en-US" altLang="en-US" dirty="0" err="1"/>
              <a:t>DayOfYear</a:t>
            </a:r>
            <a:r>
              <a:rPr lang="en-US" altLang="en-US" dirty="0"/>
              <a:t> date1, date2</a:t>
            </a:r>
            <a:br>
              <a:rPr lang="en-US" altLang="en-US" dirty="0"/>
            </a:br>
            <a:r>
              <a:rPr lang="en-US" altLang="en-US" dirty="0">
                <a:solidFill>
                  <a:srgbClr val="C00000"/>
                </a:solidFill>
              </a:rPr>
              <a:t>date1.DayOfYear(7, 4);	// ILLEGAL!</a:t>
            </a:r>
            <a:br>
              <a:rPr lang="en-US" altLang="en-US" dirty="0">
                <a:solidFill>
                  <a:srgbClr val="C00000"/>
                </a:solidFill>
              </a:rPr>
            </a:br>
            <a:r>
              <a:rPr lang="en-US" altLang="en-US" dirty="0">
                <a:solidFill>
                  <a:srgbClr val="C00000"/>
                </a:solidFill>
              </a:rPr>
              <a:t>date2.DayOfYear(5, 5);	// ILLEGAL!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dirty="0"/>
              <a:t>Seemingly OK…</a:t>
            </a:r>
          </a:p>
          <a:p>
            <a:pPr lvl="1" eaLnBrk="1" hangingPunct="1"/>
            <a:r>
              <a:rPr lang="en-US" altLang="en-US" dirty="0"/>
              <a:t>CANNOT call constructors like other member functions!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t>7-</a:t>
            </a:r>
            <a:fld id="{FBA11A91-C495-4BBB-A0D5-C6F307E74C95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9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20485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898989"/>
                </a:solidFill>
                <a:latin typeface="Calibri" panose="020F0502020204030204" pitchFamily="34" charset="0"/>
              </a:rPr>
              <a:t>Copyright © 2017 Pearson Education, Ltd. All rights reserved.</a:t>
            </a:r>
            <a:endParaRPr lang="en-CA" altLang="en-US" dirty="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2954</TotalTime>
  <Words>3914</Words>
  <Application>Microsoft Office PowerPoint</Application>
  <PresentationFormat>如螢幕大小 (4:3)</PresentationFormat>
  <Paragraphs>635</Paragraphs>
  <Slides>66</Slides>
  <Notes>59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66</vt:i4>
      </vt:variant>
    </vt:vector>
  </HeadingPairs>
  <TitlesOfParts>
    <vt:vector size="77" baseType="lpstr">
      <vt:lpstr>Giovanni</vt:lpstr>
      <vt:lpstr>宋体</vt:lpstr>
      <vt:lpstr>新細明體</vt:lpstr>
      <vt:lpstr>Arial</vt:lpstr>
      <vt:lpstr>Calibri</vt:lpstr>
      <vt:lpstr>Cambria Math</vt:lpstr>
      <vt:lpstr>Courier New</vt:lpstr>
      <vt:lpstr>Times</vt:lpstr>
      <vt:lpstr>Times New Roman</vt:lpstr>
      <vt:lpstr>Wingdings</vt:lpstr>
      <vt:lpstr>Office Theme</vt:lpstr>
      <vt:lpstr>Chapter 7</vt:lpstr>
      <vt:lpstr>Learning Objectives</vt:lpstr>
      <vt:lpstr>Safety Issues on Initialization in C </vt:lpstr>
      <vt:lpstr>Constructors</vt:lpstr>
      <vt:lpstr>Constructor Definitions</vt:lpstr>
      <vt:lpstr>Constructor Definition Example</vt:lpstr>
      <vt:lpstr>Constructor Notes</vt:lpstr>
      <vt:lpstr>Calling Constructors</vt:lpstr>
      <vt:lpstr>Constructor Equivalency</vt:lpstr>
      <vt:lpstr>Constructor Code</vt:lpstr>
      <vt:lpstr>Alternative Definition</vt:lpstr>
      <vt:lpstr>Which one executes first?</vt:lpstr>
      <vt:lpstr>Constructor Additional Purpose</vt:lpstr>
      <vt:lpstr>Overloaded Constructors</vt:lpstr>
      <vt:lpstr>Class with Constructors Example:  Display 7.1  Class with Constructors (1 of 3)</vt:lpstr>
      <vt:lpstr>Class with Constructors Example:  Display 7.1  Class with Constructors (2 of 3)</vt:lpstr>
      <vt:lpstr>Class with Constructors Example:  Display 7.1  Class with Constructors (3 of 3)</vt:lpstr>
      <vt:lpstr>Constructor with No Arguments</vt:lpstr>
      <vt:lpstr>Explicit Constructor Calls</vt:lpstr>
      <vt:lpstr>Explicit Constructor Call Example</vt:lpstr>
      <vt:lpstr>Aggregate Initialization</vt:lpstr>
      <vt:lpstr>PowerPoint 簡報</vt:lpstr>
      <vt:lpstr>Default Constructor</vt:lpstr>
      <vt:lpstr>Class Type Member Variables</vt:lpstr>
      <vt:lpstr>Class Member Variable Example:  Display 7.3  A Class Member Variable (1 of 5)</vt:lpstr>
      <vt:lpstr>Class Member Variable Example:  Display 7.3  A Class Member Variable (2 of 5)</vt:lpstr>
      <vt:lpstr>Class Member Variable Example:  Display 7.3  A Class Member Variable (3 of 5)</vt:lpstr>
      <vt:lpstr>Class Member Variable Example:  Display 7.3  A Class Member Variable (4 of 5)</vt:lpstr>
      <vt:lpstr>Class Member Variable Example:  Display 7.3  A Class Member Variable (5 of 5)</vt:lpstr>
      <vt:lpstr>Member Initializers</vt:lpstr>
      <vt:lpstr>Constructor Delegation</vt:lpstr>
      <vt:lpstr>Initialize/Constructor for Stash</vt:lpstr>
      <vt:lpstr>Destructor?</vt:lpstr>
      <vt:lpstr>PowerPoint 簡報</vt:lpstr>
      <vt:lpstr>Parameter Passing Methods</vt:lpstr>
      <vt:lpstr>The const Parameter Modifier</vt:lpstr>
      <vt:lpstr>Use of const</vt:lpstr>
      <vt:lpstr>Chap 4: Constant Reference Parameters</vt:lpstr>
      <vt:lpstr>PowerPoint 簡報</vt:lpstr>
      <vt:lpstr>Preprocessor Pitfalls (1/3)</vt:lpstr>
      <vt:lpstr>Preprocessor Pitfalls (2/3)</vt:lpstr>
      <vt:lpstr>Preprocessor Pitfalls (3/3)</vt:lpstr>
      <vt:lpstr>Macros &amp; Access in Class</vt:lpstr>
      <vt:lpstr>Use Inline</vt:lpstr>
      <vt:lpstr>Inline Functions</vt:lpstr>
      <vt:lpstr>Inline Member Functions</vt:lpstr>
      <vt:lpstr>PowerPoint 簡報</vt:lpstr>
      <vt:lpstr>Counter for Stash</vt:lpstr>
      <vt:lpstr>Static Members</vt:lpstr>
      <vt:lpstr>Static Functions</vt:lpstr>
      <vt:lpstr>Static Members Example:  Display 7.6  Static Members (1 of 4)</vt:lpstr>
      <vt:lpstr>Static Members Example:  Display 7.6  Static Members (2 of 4)</vt:lpstr>
      <vt:lpstr>Static Members Example:  Display 7.6  Static Members (3 of 4)</vt:lpstr>
      <vt:lpstr>Static Members Example:  Display 7.6  Static Members (4 of 4)</vt:lpstr>
      <vt:lpstr>Pitfall: Counting via static int (1/3)</vt:lpstr>
      <vt:lpstr>Pitfall: Counting via static int (2/3)</vt:lpstr>
      <vt:lpstr>Pitfall: Counting via static int (3/3)</vt:lpstr>
      <vt:lpstr>PowerPoint 簡報</vt:lpstr>
      <vt:lpstr>Vectors</vt:lpstr>
      <vt:lpstr>Vector Basics</vt:lpstr>
      <vt:lpstr>Vector Use</vt:lpstr>
      <vt:lpstr>Vector Example:  Display 7.7  Using a Vector (1 of 2)</vt:lpstr>
      <vt:lpstr>Vector Example:  Display 7.7  Using a Vector (2 of 2)</vt:lpstr>
      <vt:lpstr>Vector Efficiency</vt:lpstr>
      <vt:lpstr>Summary 1</vt:lpstr>
      <vt:lpstr>Summary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Kenrick</dc:creator>
  <cp:lastModifiedBy>user</cp:lastModifiedBy>
  <cp:revision>333</cp:revision>
  <dcterms:created xsi:type="dcterms:W3CDTF">2006-08-16T00:00:00Z</dcterms:created>
  <dcterms:modified xsi:type="dcterms:W3CDTF">2021-03-16T04:32:54Z</dcterms:modified>
</cp:coreProperties>
</file>

<file path=docProps/thumbnail.jpeg>
</file>